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18"/>
  </p:notesMasterIdLst>
  <p:sldIdLst>
    <p:sldId id="281" r:id="rId2"/>
    <p:sldId id="280" r:id="rId3"/>
    <p:sldId id="282" r:id="rId4"/>
    <p:sldId id="258" r:id="rId5"/>
    <p:sldId id="261" r:id="rId6"/>
    <p:sldId id="264" r:id="rId7"/>
    <p:sldId id="266" r:id="rId8"/>
    <p:sldId id="267" r:id="rId9"/>
    <p:sldId id="268" r:id="rId10"/>
    <p:sldId id="269" r:id="rId11"/>
    <p:sldId id="271" r:id="rId12"/>
    <p:sldId id="270" r:id="rId13"/>
    <p:sldId id="273" r:id="rId14"/>
    <p:sldId id="274" r:id="rId15"/>
    <p:sldId id="283" r:id="rId16"/>
    <p:sldId id="28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83059" autoAdjust="0"/>
  </p:normalViewPr>
  <p:slideViewPr>
    <p:cSldViewPr>
      <p:cViewPr varScale="1">
        <p:scale>
          <a:sx n="55" d="100"/>
          <a:sy n="55" d="100"/>
        </p:scale>
        <p:origin x="-15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2D05A-10A1-4F80-A1D5-98E6B557BD19}" type="datetimeFigureOut">
              <a:rPr lang="ru-RU" smtClean="0"/>
              <a:pPr/>
              <a:t>15.01.2015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9BCCD-D042-4D02-A427-A1279F44C63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dirty="0" smtClean="0"/>
              <a:t>Организация, содержание циклов обучения определяется реформами, проводимыми уже в течение 30 лет, которые обеспечивают демократизацию образования и его адаптацию к нуждам развивающегося общества. </a:t>
            </a:r>
            <a:br>
              <a:rPr lang="ru-RU" dirty="0" smtClean="0"/>
            </a:br>
            <a:r>
              <a:rPr lang="ru-RU" dirty="0" smtClean="0"/>
              <a:t>Основными реформами последних лет являлись следующие: </a:t>
            </a:r>
            <a:br>
              <a:rPr lang="ru-RU" dirty="0" smtClean="0"/>
            </a:br>
            <a:r>
              <a:rPr lang="ru-RU" dirty="0" smtClean="0"/>
              <a:t> -развитие сети детских садов (</a:t>
            </a:r>
            <a:r>
              <a:rPr lang="ru-RU" dirty="0" err="1" smtClean="0"/>
              <a:t>ecoles</a:t>
            </a:r>
            <a:r>
              <a:rPr lang="ru-RU" dirty="0" smtClean="0"/>
              <a:t> </a:t>
            </a:r>
            <a:r>
              <a:rPr lang="ru-RU" dirty="0" err="1" smtClean="0"/>
              <a:t>maternelles</a:t>
            </a:r>
            <a:r>
              <a:rPr lang="ru-RU" dirty="0" smtClean="0"/>
              <a:t>) , чтобы все дети с 4-5 лет были ими обеспечены;</a:t>
            </a:r>
          </a:p>
          <a:p>
            <a:pPr>
              <a:buFontTx/>
              <a:buChar char="-"/>
            </a:pPr>
            <a:r>
              <a:rPr lang="ru-RU" dirty="0" smtClean="0"/>
              <a:t>отмена переходного экзамена из начальной школы в коллеж;</a:t>
            </a:r>
          </a:p>
          <a:p>
            <a:pPr>
              <a:buFontTx/>
              <a:buChar char="-"/>
            </a:pPr>
            <a:r>
              <a:rPr lang="ru-RU" dirty="0" smtClean="0"/>
              <a:t>создание адаптационных классов ( </a:t>
            </a:r>
            <a:r>
              <a:rPr lang="ru-RU" dirty="0" err="1" smtClean="0"/>
              <a:t>classes</a:t>
            </a:r>
            <a:r>
              <a:rPr lang="ru-RU" dirty="0" smtClean="0"/>
              <a:t> </a:t>
            </a:r>
            <a:r>
              <a:rPr lang="ru-RU" dirty="0" err="1" smtClean="0"/>
              <a:t>de</a:t>
            </a:r>
            <a:r>
              <a:rPr lang="ru-RU" dirty="0" smtClean="0"/>
              <a:t> </a:t>
            </a:r>
            <a:r>
              <a:rPr lang="ru-RU" dirty="0" err="1" smtClean="0"/>
              <a:t>soutien</a:t>
            </a:r>
            <a:r>
              <a:rPr lang="ru-RU" dirty="0" smtClean="0"/>
              <a:t>) для слабо успевающих учеников;</a:t>
            </a:r>
          </a:p>
          <a:p>
            <a:pPr>
              <a:buFontTx/>
              <a:buChar char="-"/>
            </a:pPr>
            <a:r>
              <a:rPr lang="ru-RU" dirty="0" smtClean="0"/>
              <a:t>организация основы образования (</a:t>
            </a:r>
            <a:r>
              <a:rPr lang="ru-RU" dirty="0" err="1" smtClean="0"/>
              <a:t>tronc</a:t>
            </a:r>
            <a:r>
              <a:rPr lang="ru-RU" dirty="0" smtClean="0"/>
              <a:t> </a:t>
            </a:r>
            <a:r>
              <a:rPr lang="ru-RU" dirty="0" err="1" smtClean="0"/>
              <a:t>commun</a:t>
            </a:r>
            <a:r>
              <a:rPr lang="ru-RU" dirty="0" smtClean="0"/>
              <a:t>) без специализаций и деления на группы с начальной школы до коллежа;</a:t>
            </a:r>
          </a:p>
          <a:p>
            <a:pPr>
              <a:buFontTx/>
              <a:buChar char="-"/>
            </a:pPr>
            <a:r>
              <a:rPr lang="ru-RU" dirty="0" smtClean="0"/>
              <a:t>бесплатность образования - выдача ученикам необходимых пособий на срок обучения;</a:t>
            </a:r>
          </a:p>
          <a:p>
            <a:pPr>
              <a:buFontTx/>
              <a:buChar char="-"/>
            </a:pPr>
            <a:r>
              <a:rPr lang="ru-RU" dirty="0" smtClean="0"/>
              <a:t>оплата проезда до школы;</a:t>
            </a:r>
          </a:p>
          <a:p>
            <a:pPr>
              <a:buFontTx/>
              <a:buChar char="-"/>
            </a:pPr>
            <a:r>
              <a:rPr lang="ru-RU" dirty="0" smtClean="0"/>
              <a:t>введение новых предметов: информатики, физики, основ гражданского образования.</a:t>
            </a:r>
            <a:br>
              <a:rPr lang="ru-RU" dirty="0" smtClean="0"/>
            </a:br>
            <a:r>
              <a:rPr lang="ru-RU" dirty="0" smtClean="0"/>
              <a:t>Является ли система образования Франции эффективной? С точки зрения французов, оно все еще слишком теоретично, а техническое образование, долгое время остававшееся в забвении, плохо развито. Условия обучения также имеют свои недостатки: перегруженные классы, нехватка преподавательского состава и материалов для обучения, наличие учеников с разным уровнем подготовки в одном классе, слишком быстрая смена программ и методов обучения, деградация имиджа и роли преподавателя в обществе.</a:t>
            </a:r>
            <a:endParaRPr lang="fr-FR"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2E9BCCD-D042-4D02-A427-A1279F44C638}"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u="none" strike="noStrike" kern="1200" dirty="0" smtClean="0">
                <a:solidFill>
                  <a:schemeClr val="tx1"/>
                </a:solidFill>
                <a:latin typeface="+mn-lt"/>
                <a:ea typeface="+mn-ea"/>
                <a:cs typeface="+mn-cs"/>
              </a:rPr>
              <a:t>Французские учителя</a:t>
            </a:r>
            <a:r>
              <a:rPr lang="ru-RU" sz="1200" b="0" u="none" strike="noStrike" kern="1200" dirty="0" smtClean="0">
                <a:solidFill>
                  <a:schemeClr val="tx1"/>
                </a:solidFill>
                <a:latin typeface="+mn-lt"/>
                <a:ea typeface="+mn-ea"/>
                <a:cs typeface="+mn-cs"/>
              </a:rPr>
              <a:t>, как правило, узкие профессионалы, которые из года в год преподают только в одном, например, в пятом классе и, следовательно, каждый год меняют учеников. Естественно, что они, в отличие от наших учителей, не привязываются к детям, меньше сочувствуют их проблемам и не имеют оснований связывать их многолетние успехи или неудачи со своими педагогическими способностями. Зато это избавляет школьную систему от возможного появления любимчиков или несправедливо гонимых. Одна из наиболее характерных черт </a:t>
            </a:r>
            <a:r>
              <a:rPr lang="ru-RU" sz="1200" b="1" u="none" strike="noStrike" kern="1200" dirty="0" smtClean="0">
                <a:solidFill>
                  <a:schemeClr val="tx1"/>
                </a:solidFill>
                <a:latin typeface="+mn-lt"/>
                <a:ea typeface="+mn-ea"/>
                <a:cs typeface="+mn-cs"/>
              </a:rPr>
              <a:t>французского образования</a:t>
            </a:r>
            <a:r>
              <a:rPr lang="ru-RU" sz="1200" b="0" u="none" strike="noStrike" kern="1200" dirty="0" smtClean="0">
                <a:solidFill>
                  <a:schemeClr val="tx1"/>
                </a:solidFill>
                <a:latin typeface="+mn-lt"/>
                <a:ea typeface="+mn-ea"/>
                <a:cs typeface="+mn-cs"/>
              </a:rPr>
              <a:t> - это целенаправленность. Ученик настроен не на абстрактное блестящее будущее, а ставит перед собой небольшие, но конкретные и реальные задачи и прилагает все усилия, чтобы их выполнить. Если не справляется сам, на помощь обязательно приходят учителя и одноклассники, но все-таки приветствуется самостоятельность. </a:t>
            </a: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Франция близка нам по духу и в определенной степени по языку. Это страна, у которой мы частично позаимствовали наш </a:t>
            </a:r>
            <a:r>
              <a:rPr lang="ru-RU" dirty="0" err="1" smtClean="0"/>
              <a:t>бакалавриат</a:t>
            </a:r>
            <a:r>
              <a:rPr lang="ru-RU" dirty="0" smtClean="0"/>
              <a:t>.</a:t>
            </a:r>
          </a:p>
          <a:p>
            <a:r>
              <a:rPr lang="ru-RU" dirty="0" smtClean="0"/>
              <a:t>Современная система образования Франции складывалась на протяжении веков и считается одной из самых передовых. Основная ее особенность – преобладание государственных учебных заведений. В этой стране свое, особое деление на образовательные циклы и своя система дипломов и ученых степеней.</a:t>
            </a:r>
          </a:p>
          <a:p>
            <a:r>
              <a:rPr lang="ru-RU" dirty="0" smtClean="0"/>
              <a:t>Интенсивные занятия в средней школе и специализированное обучение в выпускных классах - всё это позволяет школьникам во Франции получить фундаментальные знания по основным предметам и осознанно подойти к выбору профессии.</a:t>
            </a: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Среднее образование во Франции длится 7 лет (11-18 лет). Первый цикл среднего образования, колледж, рассчитан на 4 года и охватывает общеобразовательные дисциплины. Второй цикл, лицей, рассчитан на 3 года и на этом этапе начинается профессионально-ориентированное обучение. Во Франции существует два вида лицеев: общеобразовательные (филология, экономика, естественные науки) и технологические (медицина, социология, научные и промышленные технологии). Три года лицейского образования завершаются сдачей экзаменов на степень бакалавра (ВАС). Диплом ВАС дает право прямого поступления в Университет. </a:t>
            </a: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b="1" dirty="0" smtClean="0"/>
              <a:t>Французские вузы делятся в основном на два типа: университеты и высшие школы.</a:t>
            </a:r>
            <a:r>
              <a:rPr lang="ru-RU" dirty="0" smtClean="0"/>
              <a:t/>
            </a:r>
            <a:br>
              <a:rPr lang="ru-RU" dirty="0" smtClean="0"/>
            </a:br>
            <a:r>
              <a:rPr lang="ru-RU" dirty="0" smtClean="0"/>
              <a:t>Во Франции около восьмидесяти университетов, и образование там состоит из трех циклов.</a:t>
            </a:r>
            <a:br>
              <a:rPr lang="ru-RU" dirty="0" smtClean="0"/>
            </a:br>
            <a:r>
              <a:rPr lang="ru-RU" dirty="0" smtClean="0"/>
              <a:t>Первый цикл длится два года, после чего студенты получают диплом DUT или DEUG.</a:t>
            </a:r>
            <a:br>
              <a:rPr lang="ru-RU" dirty="0" smtClean="0"/>
            </a:br>
            <a:r>
              <a:rPr lang="ru-RU" dirty="0" smtClean="0"/>
              <a:t>Доступ к первому циклу получают студенты, имеющие диплом бакалавра, который вручается выпускникам школы. Дипломы бакалавра различаются по направлениям (технические, гуманитарные и другие) и годятся для продолжения учебы только в том же направлении. Образование в области медицины и фармакологии имеет особенность, чтобы перейти с первого курса на второй, надо не просто выдержать экзамен, но получить достаточно хорошие отметки и пройти серьезный конкурс. Будущим врачам и фармацевтам, не прошедшим этот конкурс, разрешают повторить первый курс, но только один раз. Студенты остальных направлений могут быть "отсеяны" годом позже по результатам всего первого цикла. Но на второй год можно оставаться сколько угодно раз, только за плату. Второй цикл рассчитан на три года. Но уже после второго года этого цикла присваивается степень мэтра. После двух лет учебы на втором цикле можно поступать на третий цикл. А можно проучиться три года и получить диплом, например, инженера. Третий цикл включает в себя специальное обучение плюс исследовательскую работу и продолжается, как правило, год. По его окончании выдается диплом DESS (профессиональный) или DEA (исследовательский). Обычно DEA - это подготовительный этап перед докторантурой, которая, в свою очередь, длится 2-4 года.</a:t>
            </a:r>
            <a:br>
              <a:rPr lang="ru-RU" dirty="0" smtClean="0"/>
            </a:br>
            <a:r>
              <a:rPr lang="ru-RU" dirty="0" smtClean="0"/>
              <a:t/>
            </a:r>
            <a:br>
              <a:rPr lang="ru-RU" dirty="0" smtClean="0"/>
            </a:br>
            <a:r>
              <a:rPr lang="ru-RU" dirty="0" smtClean="0"/>
              <a:t>Высшие школы, в отличие от французских университетов, бывают не только государственные, но и частные. Высшие школы в основном более престижны, чем университеты, и конкурс в них больше. Часть высших школ принимает только студентов, уже отучившихся первый цикл в университете. Готовят в высших школах педагогов, инженеров, библиотекарей, государственных служащих, политологов и экономистов, военных, управленцев, ветеринаров, архитекторов, артистов, музыкантов и художников</a:t>
            </a: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r>
              <a:rPr lang="ru-RU" b="1" dirty="0" smtClean="0"/>
              <a:t>Франция</a:t>
            </a:r>
          </a:p>
          <a:p>
            <a:r>
              <a:rPr lang="ru-RU" b="1" dirty="0" smtClean="0"/>
              <a:t>Система образования во Франции</a:t>
            </a:r>
          </a:p>
          <a:p>
            <a:r>
              <a:rPr lang="ru-RU" dirty="0" smtClean="0"/>
              <a:t>«Увидеть Париж и умереть» - не просто цитата, а реальная мечта многих поколений иностранцев, для которых столица Франции – верх совершенства, родина искрящихся шампанских вин и ароматных коньяков, великих полководцев и философов, </a:t>
            </a:r>
            <a:r>
              <a:rPr lang="ru-RU" dirty="0" err="1" smtClean="0"/>
              <a:t>всемирноизвестных</a:t>
            </a:r>
            <a:r>
              <a:rPr lang="ru-RU" dirty="0" smtClean="0"/>
              <a:t> писателей и поэтов.</a:t>
            </a:r>
          </a:p>
          <a:p>
            <a:r>
              <a:rPr lang="ru-RU" dirty="0" smtClean="0"/>
              <a:t>Эйфелева Башня, Бастилия, Елисейские поля, Фонтенбло, Версаль, Лувр, Сорбонна, Триумфальная Арка, Собор Парижской Богоматери – все эти французские достопримечательности стали неотъемлемой частью мирового культурного наследия.</a:t>
            </a:r>
          </a:p>
          <a:p>
            <a:r>
              <a:rPr lang="ru-RU" dirty="0" smtClean="0"/>
              <a:t>Франция близка нам по духу и в определенной степени по языку. Это страна, у которой мы частично позаимствовали наш </a:t>
            </a:r>
            <a:r>
              <a:rPr lang="ru-RU" dirty="0" err="1" smtClean="0"/>
              <a:t>бакалавриат</a:t>
            </a:r>
            <a:r>
              <a:rPr lang="ru-RU" dirty="0" smtClean="0"/>
              <a:t>.</a:t>
            </a:r>
          </a:p>
          <a:p>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kern="1200" dirty="0" smtClean="0">
                <a:solidFill>
                  <a:schemeClr val="tx1"/>
                </a:solidFill>
                <a:latin typeface="+mn-lt"/>
                <a:ea typeface="+mn-ea"/>
                <a:cs typeface="+mn-cs"/>
              </a:rPr>
              <a:t>Сорбонну можно с уверенностью назвать одним из крупнейших, старейших, наиболее престижных и известных университетов мира. Сорбонна — это даже не университет, это комплекс университетов, обосновавшихся в Париже. Свою историю это высшее учебное заведение ведет из раннего средневековья. В 1257 году теолог Роберт де </a:t>
            </a:r>
            <a:r>
              <a:rPr lang="ru-RU" sz="1200" kern="1200" dirty="0" err="1" smtClean="0">
                <a:solidFill>
                  <a:schemeClr val="tx1"/>
                </a:solidFill>
                <a:latin typeface="+mn-lt"/>
                <a:ea typeface="+mn-ea"/>
                <a:cs typeface="+mn-cs"/>
              </a:rPr>
              <a:t>Сорбонн</a:t>
            </a:r>
            <a:r>
              <a:rPr lang="ru-RU" sz="1200" kern="1200" dirty="0" smtClean="0">
                <a:solidFill>
                  <a:schemeClr val="tx1"/>
                </a:solidFill>
                <a:latin typeface="+mn-lt"/>
                <a:ea typeface="+mn-ea"/>
                <a:cs typeface="+mn-cs"/>
              </a:rPr>
              <a:t>, духовный наставник короля Франции Людовика IX, основал в Париже богословский колледж для детей из бедных семей. Изначально колледж был рассчитан всего на 16 студентов. Всего за полвека колледж приобрел известность и получил свое название — Сорбонна. Впоследствии его объединили с теологическим факультетом Парижского университета. В средние века богословские науки изучали с особым рвением — курс обучения в Сорбонне занимал 10 лет, по окончании которых выпускник 12 часов без перерыва, без еды и воды должен был противостоять в спорах 20 оппонентам, сменявшимся каждые 30 минут. Выдержавшим испытание присваивалось звание Доктора Сорбонны и вручалась особая черная шапочка. Позднее этот обычай широко распространился на другие университеты, а престиж Сорбонны настолько возрос, что уже весь Парижский университет получил это название. Если все начиналось с 16 студентов и 4 факультетов, то сегодня в состав Сорбонны входит 13 университетов, расположенных в черте Парижа. В разное время в Сорбонне учились Оноре де Бальзак, папа Бенедикт XVI, Николай Гумилев, Луи Огюстен Коши, Пьер Кюри, Осип Мандельштам, Шарль Манту, Пол Пот, Анри Пуанкаре, Марина Цветаева. Сегодня на 17 факультетах 23000 студентов обучают порядка 1300 преподавателей.</a:t>
            </a:r>
          </a:p>
          <a:p>
            <a:endParaRPr lang="ru-RU"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2E9BCCD-D042-4D02-A427-A1279F44C638}"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u="none" strike="noStrike" kern="1200" dirty="0" smtClean="0">
                <a:solidFill>
                  <a:schemeClr val="tx1"/>
                </a:solidFill>
                <a:latin typeface="+mn-lt"/>
                <a:ea typeface="+mn-ea"/>
                <a:cs typeface="+mn-cs"/>
              </a:rPr>
              <a:t>Франция</a:t>
            </a:r>
            <a:r>
              <a:rPr lang="ru-RU" sz="1200" b="0" u="none" strike="noStrike" kern="1200" dirty="0" smtClean="0">
                <a:solidFill>
                  <a:schemeClr val="tx1"/>
                </a:solidFill>
                <a:latin typeface="+mn-lt"/>
                <a:ea typeface="+mn-ea"/>
                <a:cs typeface="+mn-cs"/>
              </a:rPr>
              <a:t> - страна, переполненная сознанием своей исключительности. Здесь свои обычаи вроде двухчасового перерыва на обед, свои представления о добре и зле, и своя, особенная любовь к детям</a:t>
            </a:r>
            <a:r>
              <a:rPr lang="en-US" sz="1200" b="0" u="none" strike="noStrike" kern="1200" dirty="0" smtClean="0">
                <a:solidFill>
                  <a:schemeClr val="tx1"/>
                </a:solidFill>
                <a:latin typeface="+mn-lt"/>
                <a:ea typeface="+mn-ea"/>
                <a:cs typeface="+mn-cs"/>
              </a:rPr>
              <a:t>.</a:t>
            </a:r>
          </a:p>
          <a:p>
            <a:r>
              <a:rPr lang="ru-RU" sz="1200" b="1" u="none" strike="noStrike" kern="1200" dirty="0" smtClean="0">
                <a:solidFill>
                  <a:schemeClr val="tx1"/>
                </a:solidFill>
                <a:latin typeface="+mn-lt"/>
                <a:ea typeface="+mn-ea"/>
                <a:cs typeface="+mn-cs"/>
              </a:rPr>
              <a:t>Частное образование (среднее)</a:t>
            </a:r>
            <a:r>
              <a:rPr lang="ru-RU" sz="1200" b="0" u="none" strike="noStrike" kern="1200" dirty="0" smtClean="0">
                <a:solidFill>
                  <a:schemeClr val="tx1"/>
                </a:solidFill>
                <a:latin typeface="+mn-lt"/>
                <a:ea typeface="+mn-ea"/>
                <a:cs typeface="+mn-cs"/>
              </a:rPr>
              <a:t> во Франции охватывает значительно меньше число учеников, чем государственное, - около 20%. Но дети из богатых семей, как правило, начинают учиться в частной школе. В самых дорогих и престижных частных школах дети проходят очень строгий отбор. Как правило, это дети французской элиты, но даже самые высокопоставленные родители не спасут бездельника от исключения, потому что во Франции твердо придерживаются принципа </a:t>
            </a:r>
            <a:r>
              <a:rPr lang="ru-RU" sz="1200" b="1" u="none" strike="noStrike" kern="1200" dirty="0" smtClean="0">
                <a:solidFill>
                  <a:schemeClr val="tx1"/>
                </a:solidFill>
                <a:latin typeface="+mn-lt"/>
                <a:ea typeface="+mn-ea"/>
                <a:cs typeface="+mn-cs"/>
              </a:rPr>
              <a:t>"хорошая школа - это хорошие ученики".</a:t>
            </a:r>
            <a:r>
              <a:rPr lang="ru-RU" sz="1200" b="0" u="none" strike="noStrike" kern="1200" dirty="0" smtClean="0">
                <a:solidFill>
                  <a:schemeClr val="tx1"/>
                </a:solidFill>
                <a:latin typeface="+mn-lt"/>
                <a:ea typeface="+mn-ea"/>
                <a:cs typeface="+mn-cs"/>
              </a:rPr>
              <a:t> Частные школы могут объединять в себе и начальную школу, и коллеж, и лицей. Детей - иностранцев принимают частные школы. Обязательным требованием является хорошее </a:t>
            </a:r>
            <a:r>
              <a:rPr lang="ru-RU" sz="1200" b="1" u="none" strike="noStrike" kern="1200" dirty="0" smtClean="0">
                <a:solidFill>
                  <a:schemeClr val="tx1"/>
                </a:solidFill>
                <a:latin typeface="+mn-lt"/>
                <a:ea typeface="+mn-ea"/>
                <a:cs typeface="+mn-cs"/>
              </a:rPr>
              <a:t>знание французского языка. </a:t>
            </a:r>
            <a:endParaRPr lang="ru-RU" sz="1200" b="0" u="none" strike="noStrike" kern="1200" dirty="0" smtClean="0">
              <a:solidFill>
                <a:schemeClr val="tx1"/>
              </a:solidFill>
              <a:latin typeface="+mn-lt"/>
              <a:ea typeface="+mn-ea"/>
              <a:cs typeface="+mn-cs"/>
            </a:endParaRPr>
          </a:p>
          <a:p>
            <a:r>
              <a:rPr lang="ru-RU" sz="1200" b="0" u="none" strike="noStrike" kern="1200" dirty="0" smtClean="0">
                <a:solidFill>
                  <a:schemeClr val="tx1"/>
                </a:solidFill>
                <a:latin typeface="+mn-lt"/>
                <a:ea typeface="+mn-ea"/>
                <a:cs typeface="+mn-cs"/>
              </a:rPr>
              <a:t>При существующей во Франции единой системе обучения и общих для разных типов школ общегосударственных программах, </a:t>
            </a:r>
            <a:r>
              <a:rPr lang="ru-RU" sz="1200" b="1" u="none" strike="noStrike" kern="1200" dirty="0" smtClean="0">
                <a:solidFill>
                  <a:schemeClr val="tx1"/>
                </a:solidFill>
                <a:latin typeface="+mn-lt"/>
                <a:ea typeface="+mn-ea"/>
                <a:cs typeface="+mn-cs"/>
              </a:rPr>
              <a:t>отличие частных школ от государственных</a:t>
            </a:r>
            <a:r>
              <a:rPr lang="ru-RU" sz="1200" b="0" u="none" strike="noStrike" kern="1200" dirty="0" smtClean="0">
                <a:solidFill>
                  <a:schemeClr val="tx1"/>
                </a:solidFill>
                <a:latin typeface="+mn-lt"/>
                <a:ea typeface="+mn-ea"/>
                <a:cs typeface="+mn-cs"/>
              </a:rPr>
              <a:t> в целом сводится к лучшему техническому и организационному оснащению учебного процесса (компьютерные залы, бассейны, лаборатории и мастерские). </a:t>
            </a:r>
          </a:p>
          <a:p>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dirty="0" smtClean="0"/>
              <a:t> Продвинутая социальная политика и, как следствие, продуманная и эффективная система образования. Дипломы и аттестаты французского образца широко признаны по всему миру. Согласно результатам исследования, проведенного в 2006 году Организацией Экономического Сотрудничества и Развития, целью которого являлось определение уровня развития науки, Франция продемонстрировала очень хорошие показатели набрав 495 баллов и вошла в число стран-лидеров. Вперед она пропустила такие страны как США, Великобританию и Германию. Достаточно простые условия поступления во французские высшие учебные заведения делают эту страну весьма привлекательной для абитуриентов.</a:t>
            </a:r>
          </a:p>
          <a:p>
            <a:r>
              <a:rPr lang="ru-RU" sz="1200" b="0" u="none" strike="noStrike" kern="1200" dirty="0" smtClean="0">
                <a:solidFill>
                  <a:schemeClr val="tx1"/>
                </a:solidFill>
                <a:latin typeface="+mn-lt"/>
                <a:ea typeface="+mn-ea"/>
                <a:cs typeface="+mn-cs"/>
              </a:rPr>
              <a:t>Французы любят своих детей не так, как итальянцы, - со страстью, баловством, пылкими утешениями и шумными восторгами, и не так, как англичане, которые, как говорят, с первой минуты рождения ребенка стремятся подавить в себе слишком сильные проявления родительской любви. А в чем, как не в отношении к детям, в самых упрямых надеждах и сокровенных мечтах об их будущем, может так полно выразиться национальный характер, традиционная система ценностей.</a:t>
            </a: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Лучшие</a:t>
            </a:r>
            <a:r>
              <a:rPr lang="ru-RU" baseline="0" dirty="0" smtClean="0"/>
              <a:t> ЛИЦЕИ Парижа-</a:t>
            </a:r>
            <a:r>
              <a:rPr lang="en-US" baseline="0" dirty="0" smtClean="0"/>
              <a:t>  Le  </a:t>
            </a:r>
            <a:r>
              <a:rPr lang="en-US" baseline="0" dirty="0" err="1" smtClean="0"/>
              <a:t>Lycee</a:t>
            </a:r>
            <a:r>
              <a:rPr lang="en-US" baseline="0" dirty="0" smtClean="0"/>
              <a:t> Louis-le-Grand, Le  </a:t>
            </a:r>
            <a:r>
              <a:rPr lang="en-US" baseline="0" dirty="0" err="1" smtClean="0"/>
              <a:t>Lycee</a:t>
            </a:r>
            <a:r>
              <a:rPr lang="en-US" baseline="0" dirty="0" smtClean="0"/>
              <a:t> Henri 4, Le </a:t>
            </a:r>
            <a:r>
              <a:rPr lang="en-US" baseline="0" dirty="0" err="1" smtClean="0"/>
              <a:t>Lycee</a:t>
            </a:r>
            <a:r>
              <a:rPr lang="en-US" baseline="0" dirty="0" smtClean="0"/>
              <a:t> Condorcet (1803), Le </a:t>
            </a:r>
            <a:r>
              <a:rPr lang="en-US" baseline="0" dirty="0" err="1" smtClean="0"/>
              <a:t>Lycee</a:t>
            </a:r>
            <a:r>
              <a:rPr lang="en-US" baseline="0" dirty="0" smtClean="0"/>
              <a:t> de Paris</a:t>
            </a:r>
          </a:p>
          <a:p>
            <a:r>
              <a:rPr lang="ru-RU" dirty="0" smtClean="0"/>
              <a:t>Лицей Людовика Великого - государственное учебное заведение. Он включает в себя собственно лицей (800 учащихся) и подготовительные курсы (900 студентов).</a:t>
            </a:r>
          </a:p>
          <a:p>
            <a:r>
              <a:rPr lang="ru-RU" dirty="0" smtClean="0"/>
              <a:t>Лицей основан в 1563 году. Он расположен в самом центре Латинского квартала, старинного парижского студенческого района, где находятся многочисленные памятники истории, архитектуры и культуры, и где сосредоточены самые старые и самые престижные учебные заведения Франции (Сорбонна, Коллеж де Франс).</a:t>
            </a:r>
          </a:p>
          <a:p>
            <a:r>
              <a:rPr lang="ru-RU" dirty="0" smtClean="0"/>
              <a:t>Образцовое учебное заведение - лицей Людовика Великого - играет важную роль в формировании французской элиты. Трудно перечислить всех выпускников ставших государственными деятелями, дипломатами, прелатами, маршалами, академиками и писателями. Как писал в 1862 году Эли де Бомон: «Иезуитский коллеж Парижа уже давно стал кузницей великих людей». Среди выпускников лицея всемирно-известные писатели </a:t>
            </a:r>
            <a:r>
              <a:rPr lang="ru-RU" dirty="0" err="1" smtClean="0"/>
              <a:t>Дидеро</a:t>
            </a:r>
            <a:r>
              <a:rPr lang="ru-RU" dirty="0" smtClean="0"/>
              <a:t>, Мольер, Вольтер, Гюго..., президенты Франции Помпиду, Жискар </a:t>
            </a:r>
            <a:r>
              <a:rPr lang="ru-RU" dirty="0" err="1" smtClean="0"/>
              <a:t>д’Эстен</a:t>
            </a:r>
            <a:r>
              <a:rPr lang="ru-RU" dirty="0" smtClean="0"/>
              <a:t>, Ширак.</a:t>
            </a:r>
          </a:p>
          <a:p>
            <a:r>
              <a:rPr lang="ru-RU" dirty="0" smtClean="0"/>
              <a:t>Со дня основания в лицее сложилась традиция, которая сохранилась на протяжении многих веков : лицей открыт всему миру, по крайней мере, десятая часть его учащихся - иностранцы. Обучение в лицее бесплатное и общедоступное. Туда принимают только на основе личных заслуг - результат упорного труда.</a:t>
            </a:r>
          </a:p>
          <a:p>
            <a:pPr marL="228600" indent="-228600">
              <a:buAutoNum type="arabicPeriod" startAt="4"/>
            </a:pPr>
            <a:endParaRPr lang="en-US" baseline="0" dirty="0" smtClean="0"/>
          </a:p>
          <a:p>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Основные принципы </a:t>
            </a:r>
            <a:r>
              <a:rPr lang="ru-RU" b="1" dirty="0" smtClean="0"/>
              <a:t>системы образования во Франции</a:t>
            </a:r>
            <a:r>
              <a:rPr lang="ru-RU" dirty="0" smtClean="0"/>
              <a:t> имеют столетнюю историю и были заложены в 1880-90-х годах. </a:t>
            </a:r>
            <a:r>
              <a:rPr lang="ru-RU" b="1" dirty="0" smtClean="0"/>
              <a:t>Образование бесплатно</a:t>
            </a:r>
            <a:r>
              <a:rPr lang="ru-RU" dirty="0" smtClean="0"/>
              <a:t>, не имеет религиозного содержания и обязательно для детей от 6 до 16 лет. </a:t>
            </a:r>
            <a:r>
              <a:rPr lang="ru-RU" b="1" dirty="0" smtClean="0"/>
              <a:t>Во Франции сосуществуют частная и государственная системы образования.</a:t>
            </a:r>
            <a:r>
              <a:rPr lang="ru-RU" dirty="0" smtClean="0"/>
              <a:t> В частных учебных заведениях обучается около 20% всех учащихся Франции. Государство утверждает все школьные </a:t>
            </a:r>
            <a:r>
              <a:rPr lang="ru-RU" b="1" dirty="0" smtClean="0"/>
              <a:t>программы</a:t>
            </a:r>
            <a:r>
              <a:rPr lang="ru-RU" dirty="0" smtClean="0"/>
              <a:t> для частных и государственных школ, организует конкурсы и экзамены. Только государство имеет право на выдачу дипломов до уровня бакалавра. </a:t>
            </a:r>
            <a:br>
              <a:rPr lang="ru-RU" dirty="0" smtClean="0"/>
            </a:br>
            <a:r>
              <a:rPr lang="ru-RU" dirty="0" smtClean="0"/>
              <a:t>Частное образование получает помощь от государства: государство оплачивает труд преподавателей и участвует в расходах на обучение (8 из 9-ти частных школ пользуются этой помощью).</a:t>
            </a:r>
            <a:br>
              <a:rPr lang="ru-RU" dirty="0" smtClean="0"/>
            </a:br>
            <a:r>
              <a:rPr lang="ru-RU" dirty="0" smtClean="0"/>
              <a:t/>
            </a:r>
            <a:br>
              <a:rPr lang="ru-RU" dirty="0" smtClean="0"/>
            </a:br>
            <a:r>
              <a:rPr lang="ru-RU" b="1" dirty="0" smtClean="0"/>
              <a:t>Образовательная система во Франции имеет следующую структуру:</a:t>
            </a:r>
            <a:r>
              <a:rPr lang="ru-RU" dirty="0" smtClean="0"/>
              <a:t/>
            </a:r>
            <a:br>
              <a:rPr lang="ru-RU" dirty="0" smtClean="0"/>
            </a:br>
            <a:r>
              <a:rPr lang="ru-RU" dirty="0" smtClean="0"/>
              <a:t>• </a:t>
            </a:r>
            <a:r>
              <a:rPr lang="ru-RU" dirty="0" smtClean="0">
                <a:hlinkClick r:id="" action="ppaction://hlinkfile"/>
              </a:rPr>
              <a:t>дошкольное образование</a:t>
            </a:r>
            <a:r>
              <a:rPr lang="ru-RU" dirty="0" smtClean="0"/>
              <a:t> (до 6 лет);</a:t>
            </a:r>
            <a:br>
              <a:rPr lang="ru-RU" dirty="0" smtClean="0"/>
            </a:br>
            <a:r>
              <a:rPr lang="ru-RU" dirty="0" smtClean="0"/>
              <a:t>• </a:t>
            </a:r>
            <a:r>
              <a:rPr lang="ru-RU" dirty="0" smtClean="0">
                <a:hlinkClick r:id="" action="ppaction://hlinkfile"/>
              </a:rPr>
              <a:t>начальное образование</a:t>
            </a:r>
            <a:r>
              <a:rPr lang="ru-RU" dirty="0" smtClean="0"/>
              <a:t> (6 – 11 лет);</a:t>
            </a:r>
            <a:br>
              <a:rPr lang="ru-RU" dirty="0" smtClean="0"/>
            </a:br>
            <a:r>
              <a:rPr lang="ru-RU" dirty="0" smtClean="0"/>
              <a:t>• </a:t>
            </a:r>
            <a:r>
              <a:rPr lang="ru-RU" dirty="0" smtClean="0">
                <a:hlinkClick r:id="" action="ppaction://hlinkfile"/>
              </a:rPr>
              <a:t>среднее образование</a:t>
            </a:r>
            <a:r>
              <a:rPr lang="ru-RU" dirty="0" smtClean="0"/>
              <a:t> (11 – 18 лет), заканчивающееся экзаменом на степень бакалавра;</a:t>
            </a:r>
            <a:br>
              <a:rPr lang="ru-RU" dirty="0" smtClean="0"/>
            </a:br>
            <a:r>
              <a:rPr lang="ru-RU" dirty="0" smtClean="0"/>
              <a:t>• </a:t>
            </a:r>
            <a:r>
              <a:rPr lang="ru-RU" dirty="0" smtClean="0">
                <a:hlinkClick r:id="" action="ppaction://hlinkfile"/>
              </a:rPr>
              <a:t>высшее образование</a:t>
            </a:r>
            <a:r>
              <a:rPr lang="ru-RU" dirty="0" smtClean="0"/>
              <a:t>.</a:t>
            </a:r>
            <a:br>
              <a:rPr lang="ru-RU" dirty="0" smtClean="0"/>
            </a:b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u="none" strike="noStrike" kern="1200" dirty="0" smtClean="0">
                <a:solidFill>
                  <a:schemeClr val="tx1"/>
                </a:solidFill>
                <a:latin typeface="+mn-lt"/>
                <a:ea typeface="+mn-ea"/>
                <a:cs typeface="+mn-cs"/>
              </a:rPr>
              <a:t>Современная система французского образования</a:t>
            </a:r>
            <a:r>
              <a:rPr lang="ru-RU" sz="1200" b="0" u="none" strike="noStrike" kern="1200" dirty="0" smtClean="0">
                <a:solidFill>
                  <a:schemeClr val="tx1"/>
                </a:solidFill>
                <a:latin typeface="+mn-lt"/>
                <a:ea typeface="+mn-ea"/>
                <a:cs typeface="+mn-cs"/>
              </a:rPr>
              <a:t> складывалась на протяжении последних двух столетий и считается одной из самых передовых и лучших в мире. Родина Вольтера и Руссо считает эту систему одним из важнейших завоеваний нации и частью французского вклада в мировую цивилизацию. </a:t>
            </a:r>
          </a:p>
          <a:p>
            <a:r>
              <a:rPr lang="ru-RU" sz="1200" b="1" u="none" strike="noStrike" kern="1200" dirty="0" smtClean="0">
                <a:solidFill>
                  <a:schemeClr val="tx1"/>
                </a:solidFill>
                <a:latin typeface="+mn-lt"/>
                <a:ea typeface="+mn-ea"/>
                <a:cs typeface="+mn-cs"/>
              </a:rPr>
              <a:t>Основные особенности </a:t>
            </a:r>
            <a:r>
              <a:rPr lang="ru-RU" sz="1200" b="0" u="none" strike="noStrike" kern="1200" dirty="0" smtClean="0">
                <a:solidFill>
                  <a:schemeClr val="tx1"/>
                </a:solidFill>
                <a:latin typeface="+mn-lt"/>
                <a:ea typeface="+mn-ea"/>
                <a:cs typeface="+mn-cs"/>
              </a:rPr>
              <a:t>- преобладание государственных учебных заведений и бесплатность обучения для всех, включая иностранцев. Еще одна особенность - это практически одинаковое качество обучения как в столице, так и в провинции. </a:t>
            </a:r>
            <a:r>
              <a:rPr lang="ru-RU" sz="1200" b="1" u="none" strike="noStrike" kern="1200" dirty="0" smtClean="0">
                <a:solidFill>
                  <a:schemeClr val="tx1"/>
                </a:solidFill>
                <a:latin typeface="+mn-lt"/>
                <a:ea typeface="+mn-ea"/>
                <a:cs typeface="+mn-cs"/>
              </a:rPr>
              <a:t>Французская образовательная система</a:t>
            </a:r>
            <a:r>
              <a:rPr lang="ru-RU" sz="1200" b="0" u="none" strike="noStrike" kern="1200" dirty="0" smtClean="0">
                <a:solidFill>
                  <a:schemeClr val="tx1"/>
                </a:solidFill>
                <a:latin typeface="+mn-lt"/>
                <a:ea typeface="+mn-ea"/>
                <a:cs typeface="+mn-cs"/>
              </a:rPr>
              <a:t> имеет ярко выраженную национальную специфику. В этой стране своя система дипломов и ученых степеней, особое деление на циклы. И особое отношение к дипломам государственных учебных заведений: они, как правило, котируются гораздо выше, чем дипломы частных школ и университетов. </a:t>
            </a:r>
          </a:p>
          <a:p>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ДОШКОЛЬНОЕ ОБРАЗОВАНИЕ</a:t>
            </a:r>
          </a:p>
          <a:p>
            <a:r>
              <a:rPr lang="ru-RU" b="1" dirty="0" smtClean="0"/>
              <a:t>Детские сады принимают детей с 2 лет до 6 лет.</a:t>
            </a:r>
            <a:r>
              <a:rPr lang="ru-RU" dirty="0" smtClean="0"/>
              <a:t> </a:t>
            </a:r>
          </a:p>
          <a:p>
            <a:r>
              <a:rPr lang="ru-RU" dirty="0" smtClean="0"/>
              <a:t>Детские сады часто считают самой большой удачей французской системы образования. </a:t>
            </a:r>
            <a:br>
              <a:rPr lang="ru-RU" dirty="0" smtClean="0"/>
            </a:br>
            <a:r>
              <a:rPr lang="ru-RU" dirty="0" smtClean="0"/>
              <a:t>Дети в садах делятся на три возрастные группы. Первая с 2 до 4 лет, где дети только играют. Вторая (средняя) с 4 до 5 лет – обучаются лепке, рисованию и другим практическим навыкам, а также устному общению. Третья (старшая) с 5 до 6 лет готовится к чтению, письму и счету.</a:t>
            </a:r>
            <a:br>
              <a:rPr lang="ru-RU" dirty="0" smtClean="0"/>
            </a:br>
            <a:r>
              <a:rPr lang="ru-RU" dirty="0" smtClean="0"/>
              <a:t>Сады работают пять дней в неделю, по шесть часов в день (три утром и три после обеда). В крупных городах сады работают с раннего утра до 18 – 19 часов, и во время каникул, так как многие родители работают и дети нуждаются в присмотре.</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НАЧАЛЬНОЕ ОБРАЗОВАНИЕ</a:t>
            </a:r>
          </a:p>
          <a:p>
            <a:r>
              <a:rPr lang="ru-RU" dirty="0" smtClean="0"/>
              <a:t>Следующей ступенью французской системы образования являются начальные школы. Обязательно бесплатное начальное обучение детей в возрасте от 6 до 14 лет. Французская государственная школа является светской. Религия не преподаётся во французской школе. Чтобы дать родителям возможность осуществлять религиозное воспитание детей, школа, помимо воскресенья, раз в неделю (в четверг) не работает, и дети могут в этот день изучать "закон божий" у священника. После окончания цикла обучения в начальной школе учащиеся сдают экзамены на получение сертификата о начальном образовании.</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1" dirty="0" smtClean="0"/>
              <a:t>СРЕДНЕЕ ОБРАЗОВАНИЕ</a:t>
            </a:r>
          </a:p>
          <a:p>
            <a:r>
              <a:rPr lang="ru-RU" b="1" dirty="0" smtClean="0"/>
              <a:t>Среднее образование дают лицеи и колледжи</a:t>
            </a:r>
            <a:r>
              <a:rPr lang="ru-RU" dirty="0" smtClean="0"/>
              <a:t>. </a:t>
            </a:r>
          </a:p>
          <a:p>
            <a:r>
              <a:rPr lang="ru-RU" dirty="0" smtClean="0"/>
              <a:t>Срок обучения в них семь лет. </a:t>
            </a:r>
            <a:br>
              <a:rPr lang="ru-RU" dirty="0" smtClean="0"/>
            </a:br>
            <a:r>
              <a:rPr lang="ru-RU" dirty="0" smtClean="0"/>
              <a:t>Лицеи основаны государством и содержатся на государственные средства, некоторые технические колледжи содержатся частично государством, частично коммунами или департаментами. </a:t>
            </a:r>
            <a:br>
              <a:rPr lang="ru-RU" dirty="0" smtClean="0"/>
            </a:br>
            <a:r>
              <a:rPr lang="ru-RU" dirty="0" smtClean="0"/>
              <a:t>Колледжи дают реальное образование. Лицеи делятся на классические и реальные. В классических изучаются древние языки (латинский и греческий) и один современный иностранный язык, в реальных лицеях и в колледжах - два иностранных языка. </a:t>
            </a:r>
            <a:r>
              <a:rPr lang="ru-RU" b="1" dirty="0" smtClean="0"/>
              <a:t>Обучение в средних школах так же, как и в начальных, является бесплатным</a:t>
            </a:r>
            <a:r>
              <a:rPr lang="ru-RU" dirty="0" smtClean="0"/>
              <a:t>.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Лицей готовит в течение 3-х лет к экзамену на степень бакалавра:</a:t>
            </a:r>
          </a:p>
          <a:p>
            <a:r>
              <a:rPr lang="ru-RU" dirty="0" smtClean="0"/>
              <a:t>Второй класс является "неопределенным" классом, то есть пока не имеющим определенной специализации</a:t>
            </a:r>
          </a:p>
          <a:p>
            <a:r>
              <a:rPr lang="ru-RU" dirty="0" smtClean="0"/>
              <a:t>Первый класс имеет много направлений -филиалов обучения, ведущих к разным видам </a:t>
            </a:r>
            <a:r>
              <a:rPr lang="ru-RU" dirty="0" err="1" smtClean="0"/>
              <a:t>бакалавриата</a:t>
            </a:r>
            <a:r>
              <a:rPr lang="ru-RU" dirty="0" smtClean="0"/>
              <a:t>. После первого класса ученики проходят тест по французскому языку, оценка за который учитывается при сдаче экзамена на степень бакалавра.</a:t>
            </a:r>
          </a:p>
          <a:p>
            <a:r>
              <a:rPr lang="ru-RU" dirty="0" smtClean="0"/>
              <a:t>"</a:t>
            </a:r>
            <a:r>
              <a:rPr lang="ru-RU" dirty="0" err="1" smtClean="0"/>
              <a:t>Терминаль</a:t>
            </a:r>
            <a:r>
              <a:rPr lang="ru-RU" dirty="0" smtClean="0"/>
              <a:t>" или последний класс лицея заканчивается сдачей экзамена на степень бакалавра.</a:t>
            </a:r>
          </a:p>
          <a:p>
            <a:r>
              <a:rPr lang="ru-RU" dirty="0" smtClean="0"/>
              <a:t>"Бак", как его кратко называют французы, не является дипломом, но имеет огромную важность, так как в дальнейшем ведет к высшему образованию.</a:t>
            </a:r>
          </a:p>
          <a:p>
            <a:r>
              <a:rPr lang="ru-RU" dirty="0" smtClean="0"/>
              <a:t>Во Франции принято разделять два типа лицеев:</a:t>
            </a:r>
          </a:p>
          <a:p>
            <a:r>
              <a:rPr lang="ru-RU" dirty="0" smtClean="0"/>
              <a:t>-Лицеи общего образования</a:t>
            </a:r>
          </a:p>
          <a:p>
            <a:r>
              <a:rPr lang="ru-RU" dirty="0" smtClean="0"/>
              <a:t>-Лицеи профессионального образования</a:t>
            </a:r>
          </a:p>
          <a:p>
            <a:r>
              <a:rPr lang="ru-RU" dirty="0" smtClean="0"/>
              <a:t>В общих чертах о Баке- этот экзамен государственного уровня,  успешная сдача этого экзамена является первым побежденным этапом образования,</a:t>
            </a:r>
          </a:p>
          <a:p>
            <a:r>
              <a:rPr lang="ru-RU" dirty="0" smtClean="0"/>
              <a:t>этот экзамен направлен на одну из трех главных дисциплин: литература(L), точные науки(S), экономика(ES).</a:t>
            </a:r>
          </a:p>
          <a:p>
            <a:r>
              <a:rPr lang="ru-RU" dirty="0" smtClean="0"/>
              <a:t>Сдача этого экзамена гарантирует лицеисту продолжения обучения во французском ВУЗе</a:t>
            </a:r>
            <a:endParaRPr lang="ru-RU" dirty="0"/>
          </a:p>
        </p:txBody>
      </p:sp>
      <p:sp>
        <p:nvSpPr>
          <p:cNvPr id="4" name="Номер слайда 3"/>
          <p:cNvSpPr>
            <a:spLocks noGrp="1"/>
          </p:cNvSpPr>
          <p:nvPr>
            <p:ph type="sldNum" sz="quarter" idx="10"/>
          </p:nvPr>
        </p:nvSpPr>
        <p:spPr/>
        <p:txBody>
          <a:bodyPr/>
          <a:lstStyle/>
          <a:p>
            <a:fld id="{32E9BCCD-D042-4D02-A427-A1279F44C638}"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16" name="Номер слайда 15"/>
          <p:cNvSpPr>
            <a:spLocks noGrp="1"/>
          </p:cNvSpPr>
          <p:nvPr>
            <p:ph type="sldNum" sz="quarter" idx="11"/>
          </p:nvPr>
        </p:nvSpPr>
        <p:spPr/>
        <p:txBody>
          <a:bodyPr/>
          <a:lstStyle/>
          <a:p>
            <a:fld id="{A7565358-A79A-4067-B14A-89BE568F37EE}"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65358-A79A-4067-B14A-89BE568F37E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65358-A79A-4067-B14A-89BE568F37E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EC09732B-E6C8-4085-96B5-6D0B1BC4B1F7}" type="datetimeFigureOut">
              <a:rPr lang="ru-RU" smtClean="0"/>
              <a:pPr/>
              <a:t>15.01.2015</a:t>
            </a:fld>
            <a:endParaRPr lang="ru-RU"/>
          </a:p>
        </p:txBody>
      </p:sp>
      <p:sp>
        <p:nvSpPr>
          <p:cNvPr id="15" name="Номер слайда 14"/>
          <p:cNvSpPr>
            <a:spLocks noGrp="1"/>
          </p:cNvSpPr>
          <p:nvPr>
            <p:ph type="sldNum" sz="quarter" idx="15"/>
          </p:nvPr>
        </p:nvSpPr>
        <p:spPr/>
        <p:txBody>
          <a:bodyPr/>
          <a:lstStyle>
            <a:lvl1pPr algn="ctr">
              <a:defRPr/>
            </a:lvl1pPr>
          </a:lstStyle>
          <a:p>
            <a:fld id="{A7565358-A79A-4067-B14A-89BE568F37EE}"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565358-A79A-4067-B14A-89BE568F37EE}"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565358-A79A-4067-B14A-89BE568F37E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7565358-A79A-4067-B14A-89BE568F37EE}"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565358-A79A-4067-B14A-89BE568F37EE}"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565358-A79A-4067-B14A-89BE568F37E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EC09732B-E6C8-4085-96B5-6D0B1BC4B1F7}" type="datetimeFigureOut">
              <a:rPr lang="ru-RU" smtClean="0"/>
              <a:pPr/>
              <a:t>15.01.2015</a:t>
            </a:fld>
            <a:endParaRPr lang="ru-RU"/>
          </a:p>
        </p:txBody>
      </p:sp>
      <p:sp>
        <p:nvSpPr>
          <p:cNvPr id="9" name="Номер слайда 8"/>
          <p:cNvSpPr>
            <a:spLocks noGrp="1"/>
          </p:cNvSpPr>
          <p:nvPr>
            <p:ph type="sldNum" sz="quarter" idx="15"/>
          </p:nvPr>
        </p:nvSpPr>
        <p:spPr/>
        <p:txBody>
          <a:bodyPr/>
          <a:lstStyle/>
          <a:p>
            <a:fld id="{A7565358-A79A-4067-B14A-89BE568F37EE}"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EC09732B-E6C8-4085-96B5-6D0B1BC4B1F7}" type="datetimeFigureOut">
              <a:rPr lang="ru-RU" smtClean="0"/>
              <a:pPr/>
              <a:t>15.01.2015</a:t>
            </a:fld>
            <a:endParaRPr lang="ru-RU"/>
          </a:p>
        </p:txBody>
      </p:sp>
      <p:sp>
        <p:nvSpPr>
          <p:cNvPr id="9" name="Номер слайда 8"/>
          <p:cNvSpPr>
            <a:spLocks noGrp="1"/>
          </p:cNvSpPr>
          <p:nvPr>
            <p:ph type="sldNum" sz="quarter" idx="11"/>
          </p:nvPr>
        </p:nvSpPr>
        <p:spPr/>
        <p:txBody>
          <a:bodyPr/>
          <a:lstStyle/>
          <a:p>
            <a:fld id="{A7565358-A79A-4067-B14A-89BE568F37EE}"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C09732B-E6C8-4085-96B5-6D0B1BC4B1F7}" type="datetimeFigureOut">
              <a:rPr lang="ru-RU" smtClean="0"/>
              <a:pPr/>
              <a:t>15.01.2015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7565358-A79A-4067-B14A-89BE568F37EE}"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90584"/>
          </a:xfrm>
        </p:spPr>
        <p:txBody>
          <a:bodyPr>
            <a:normAutofit/>
          </a:bodyPr>
          <a:lstStyle/>
          <a:p>
            <a:r>
              <a:rPr lang="en-US" dirty="0" smtClean="0"/>
              <a:t>       </a:t>
            </a:r>
            <a:r>
              <a:rPr lang="en-US" dirty="0" err="1" smtClean="0"/>
              <a:t>Enseignement</a:t>
            </a:r>
            <a:r>
              <a:rPr lang="en-US" dirty="0" smtClean="0"/>
              <a:t>  </a:t>
            </a:r>
            <a:r>
              <a:rPr lang="en-US" dirty="0" err="1" smtClean="0"/>
              <a:t>francais</a:t>
            </a:r>
            <a:endParaRPr lang="ru-RU" dirty="0"/>
          </a:p>
        </p:txBody>
      </p:sp>
      <p:sp>
        <p:nvSpPr>
          <p:cNvPr id="4" name="Содержимое 3"/>
          <p:cNvSpPr>
            <a:spLocks noGrp="1"/>
          </p:cNvSpPr>
          <p:nvPr>
            <p:ph idx="1"/>
          </p:nvPr>
        </p:nvSpPr>
        <p:spPr>
          <a:xfrm>
            <a:off x="428596" y="1214422"/>
            <a:ext cx="8158162" cy="4929222"/>
          </a:xfrm>
        </p:spPr>
        <p:txBody>
          <a:bodyPr>
            <a:normAutofit fontScale="25000" lnSpcReduction="20000"/>
          </a:bodyPr>
          <a:lstStyle/>
          <a:p>
            <a:pPr>
              <a:buNone/>
            </a:pPr>
            <a:endParaRPr lang="ru-RU" dirty="0" smtClean="0"/>
          </a:p>
          <a:p>
            <a:pPr>
              <a:buNone/>
            </a:pPr>
            <a:endParaRPr lang="ru-RU"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3300" dirty="0" smtClean="0"/>
          </a:p>
          <a:p>
            <a:pPr>
              <a:buNone/>
            </a:pPr>
            <a:endParaRPr lang="en-US" sz="3300" dirty="0" smtClean="0"/>
          </a:p>
          <a:p>
            <a:pPr>
              <a:buNone/>
            </a:pPr>
            <a:r>
              <a:rPr lang="en-US" sz="3300" dirty="0" smtClean="0"/>
              <a:t>                                         </a:t>
            </a:r>
          </a:p>
          <a:p>
            <a:pPr>
              <a:buNone/>
            </a:pPr>
            <a:endParaRPr lang="en-US" sz="3300" dirty="0" smtClean="0"/>
          </a:p>
          <a:p>
            <a:pPr>
              <a:buNone/>
            </a:pPr>
            <a:r>
              <a:rPr lang="en-US" sz="8000" dirty="0" smtClean="0"/>
              <a:t>      </a:t>
            </a:r>
            <a:endParaRPr lang="ru-RU" sz="8000" dirty="0" smtClean="0"/>
          </a:p>
          <a:p>
            <a:pPr>
              <a:buNone/>
            </a:pPr>
            <a:r>
              <a:rPr lang="ru-RU" sz="9600" dirty="0" smtClean="0"/>
              <a:t>Презентация  на  тему :</a:t>
            </a:r>
          </a:p>
          <a:p>
            <a:pPr>
              <a:buNone/>
            </a:pPr>
            <a:r>
              <a:rPr lang="ru-RU" sz="9600" dirty="0" smtClean="0"/>
              <a:t>  </a:t>
            </a:r>
            <a:r>
              <a:rPr lang="en-US" sz="9600" dirty="0" smtClean="0"/>
              <a:t>               </a:t>
            </a:r>
            <a:r>
              <a:rPr lang="ru-RU" sz="9600" dirty="0" smtClean="0"/>
              <a:t>  </a:t>
            </a:r>
            <a:r>
              <a:rPr lang="ru-RU" sz="9600" i="1" dirty="0" smtClean="0"/>
              <a:t>« СИСТЕМА  ОБРАЗОВАНИЯ  ВО  ФРАНЦИИ</a:t>
            </a:r>
            <a:r>
              <a:rPr lang="ru-RU" sz="9600" dirty="0" smtClean="0"/>
              <a:t>»</a:t>
            </a:r>
            <a:r>
              <a:rPr lang="en-US" sz="9600" dirty="0" smtClean="0"/>
              <a:t>    </a:t>
            </a:r>
            <a:endParaRPr lang="ru-RU" sz="9600" dirty="0" smtClean="0"/>
          </a:p>
          <a:p>
            <a:pPr>
              <a:buNone/>
            </a:pPr>
            <a:endParaRPr lang="ru-RU" sz="9600" dirty="0" smtClean="0"/>
          </a:p>
          <a:p>
            <a:pPr>
              <a:buNone/>
            </a:pPr>
            <a:r>
              <a:rPr lang="en-US" sz="9600" dirty="0" smtClean="0"/>
              <a:t>    </a:t>
            </a:r>
            <a:r>
              <a:rPr lang="ru-RU" sz="9600" dirty="0" smtClean="0"/>
              <a:t>    </a:t>
            </a:r>
            <a:r>
              <a:rPr lang="en-US" sz="9600" dirty="0" smtClean="0"/>
              <a:t>7  </a:t>
            </a:r>
            <a:r>
              <a:rPr lang="ru-RU" sz="9600" dirty="0" smtClean="0"/>
              <a:t>класс</a:t>
            </a:r>
          </a:p>
          <a:p>
            <a:pPr>
              <a:buNone/>
            </a:pPr>
            <a:r>
              <a:rPr lang="ru-RU" sz="9600" dirty="0" smtClean="0"/>
              <a:t> </a:t>
            </a:r>
            <a:r>
              <a:rPr lang="en-US" sz="9600" dirty="0" smtClean="0"/>
              <a:t> </a:t>
            </a:r>
            <a:r>
              <a:rPr lang="ru-RU" sz="9600" b="1" i="1" dirty="0" smtClean="0"/>
              <a:t>МБОУ  «СОШ №  2  с. </a:t>
            </a:r>
            <a:r>
              <a:rPr lang="ru-RU" sz="9600" b="1" i="1" dirty="0" err="1" smtClean="0"/>
              <a:t>Ногир</a:t>
            </a:r>
            <a:r>
              <a:rPr lang="ru-RU" sz="9600" b="1" i="1" dirty="0" smtClean="0"/>
              <a:t>  им. Х. </a:t>
            </a:r>
            <a:r>
              <a:rPr lang="ru-RU" sz="9600" b="1" i="1" dirty="0" err="1" smtClean="0"/>
              <a:t>Тотрова</a:t>
            </a:r>
            <a:r>
              <a:rPr lang="ru-RU" sz="9600" b="1" i="1" dirty="0" smtClean="0"/>
              <a:t> </a:t>
            </a:r>
            <a:r>
              <a:rPr lang="ru-RU" sz="9600" dirty="0" smtClean="0"/>
              <a:t>                                                                 </a:t>
            </a:r>
            <a:r>
              <a:rPr lang="ru-RU" sz="11200" b="1" i="1" dirty="0" smtClean="0">
                <a:solidFill>
                  <a:srgbClr val="002060"/>
                </a:solidFill>
              </a:rPr>
              <a:t>учитель  французского языка                              Тедеева Н.А.</a:t>
            </a:r>
          </a:p>
          <a:p>
            <a:pPr>
              <a:buNone/>
            </a:pPr>
            <a:endParaRPr lang="en-US" sz="8000" dirty="0" smtClean="0"/>
          </a:p>
          <a:p>
            <a:pPr>
              <a:buNone/>
            </a:pPr>
            <a:r>
              <a:rPr lang="en-US" sz="9600" dirty="0" smtClean="0"/>
              <a:t>                                           </a:t>
            </a:r>
            <a:r>
              <a:rPr lang="ru-RU" sz="9600" dirty="0" smtClean="0"/>
              <a:t> 2012-2013  </a:t>
            </a:r>
            <a:r>
              <a:rPr lang="ru-RU" sz="9600" dirty="0" err="1" smtClean="0"/>
              <a:t>уч.год</a:t>
            </a:r>
            <a:endParaRPr lang="ru-RU" sz="9600" dirty="0" smtClean="0"/>
          </a:p>
          <a:p>
            <a:pPr>
              <a:buNone/>
            </a:pPr>
            <a:endParaRPr lang="ru-RU" dirty="0" smtClean="0"/>
          </a:p>
        </p:txBody>
      </p:sp>
      <p:pic>
        <p:nvPicPr>
          <p:cNvPr id="1026" name="Picture 2" descr="C:\Users\Сабина\Desktop\imagesCAQ44LVF.jpg"/>
          <p:cNvPicPr>
            <a:picLocks noChangeAspect="1" noChangeArrowheads="1"/>
          </p:cNvPicPr>
          <p:nvPr/>
        </p:nvPicPr>
        <p:blipFill>
          <a:blip r:embed="rId3" cstate="print"/>
          <a:srcRect/>
          <a:stretch>
            <a:fillRect/>
          </a:stretch>
        </p:blipFill>
        <p:spPr bwMode="auto">
          <a:xfrm>
            <a:off x="1857356" y="1285860"/>
            <a:ext cx="5357850" cy="234155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Сабина\Desktop\400px-27AE29155D1BC814C08BA735244C6A.jpg"/>
          <p:cNvPicPr>
            <a:picLocks noGrp="1" noChangeAspect="1" noChangeArrowheads="1"/>
          </p:cNvPicPr>
          <p:nvPr>
            <p:ph idx="1"/>
          </p:nvPr>
        </p:nvPicPr>
        <p:blipFill>
          <a:blip r:embed="rId3" cstate="print"/>
          <a:stretch>
            <a:fillRect/>
          </a:stretch>
        </p:blipFill>
        <p:spPr bwMode="auto">
          <a:xfrm>
            <a:off x="2667000" y="2543175"/>
            <a:ext cx="3810000" cy="2533650"/>
          </a:xfrm>
          <a:prstGeom prst="rect">
            <a:avLst/>
          </a:prstGeom>
          <a:noFill/>
        </p:spPr>
      </p:pic>
      <p:sp>
        <p:nvSpPr>
          <p:cNvPr id="2" name="Заголовок 1"/>
          <p:cNvSpPr>
            <a:spLocks noGrp="1"/>
          </p:cNvSpPr>
          <p:nvPr>
            <p:ph type="title"/>
          </p:nvPr>
        </p:nvSpPr>
        <p:spPr/>
        <p:txBody>
          <a:bodyPr/>
          <a:lstStyle/>
          <a:p>
            <a:r>
              <a:rPr lang="en-US" dirty="0" smtClean="0"/>
              <a:t>       Education  </a:t>
            </a:r>
            <a:r>
              <a:rPr lang="en-US" dirty="0" err="1" smtClean="0"/>
              <a:t>professionnelle</a:t>
            </a:r>
            <a:r>
              <a:rPr lang="en-US" dirty="0" smtClean="0"/>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a:xfrm>
            <a:off x="571472" y="0"/>
            <a:ext cx="8001056" cy="13716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t>
            </a:r>
            <a:br>
              <a:rPr lang="en-US" dirty="0" smtClean="0"/>
            </a:br>
            <a:r>
              <a:rPr lang="en-US" dirty="0" smtClean="0"/>
              <a:t/>
            </a:r>
            <a:br>
              <a:rPr lang="en-US" dirty="0" smtClean="0"/>
            </a:br>
            <a:r>
              <a:rPr lang="en-US" dirty="0" err="1" smtClean="0"/>
              <a:t>Ils</a:t>
            </a:r>
            <a:r>
              <a:rPr lang="en-US" dirty="0" smtClean="0"/>
              <a:t>  </a:t>
            </a:r>
            <a:r>
              <a:rPr lang="en-US" dirty="0" err="1" smtClean="0"/>
              <a:t>sont</a:t>
            </a:r>
            <a:r>
              <a:rPr lang="en-US" dirty="0" smtClean="0"/>
              <a:t>  les  </a:t>
            </a:r>
            <a:r>
              <a:rPr lang="en-US" dirty="0" err="1" smtClean="0"/>
              <a:t>meilleurs</a:t>
            </a:r>
            <a:r>
              <a:rPr lang="en-US" dirty="0" smtClean="0"/>
              <a:t> </a:t>
            </a:r>
            <a:r>
              <a:rPr lang="ru-RU" dirty="0" smtClean="0"/>
              <a:t> </a:t>
            </a:r>
            <a:r>
              <a:rPr lang="en-US" dirty="0" err="1" smtClean="0"/>
              <a:t>eleves</a:t>
            </a:r>
            <a:r>
              <a:rPr lang="en-US" dirty="0" smtClean="0"/>
              <a:t/>
            </a:r>
            <a:br>
              <a:rPr lang="en-US" dirty="0" smtClean="0"/>
            </a:br>
            <a:r>
              <a:rPr lang="en-US" dirty="0" err="1" smtClean="0"/>
              <a:t>Ils</a:t>
            </a:r>
            <a:r>
              <a:rPr lang="en-US" dirty="0" smtClean="0"/>
              <a:t> </a:t>
            </a:r>
            <a:r>
              <a:rPr lang="ru-RU" dirty="0" smtClean="0"/>
              <a:t> </a:t>
            </a:r>
            <a:r>
              <a:rPr lang="en-US" dirty="0" err="1" smtClean="0"/>
              <a:t>possedent</a:t>
            </a:r>
            <a:r>
              <a:rPr lang="en-US" dirty="0" smtClean="0"/>
              <a:t>  le BAC</a:t>
            </a:r>
            <a:endParaRPr lang="ru-RU" dirty="0"/>
          </a:p>
        </p:txBody>
      </p:sp>
      <p:pic>
        <p:nvPicPr>
          <p:cNvPr id="2050" name="Picture 2" descr="C:\Users\Сабина\Desktop\4679.jpg"/>
          <p:cNvPicPr>
            <a:picLocks noChangeAspect="1" noChangeArrowheads="1"/>
          </p:cNvPicPr>
          <p:nvPr/>
        </p:nvPicPr>
        <p:blipFill>
          <a:blip r:embed="rId3" cstate="print"/>
          <a:srcRect/>
          <a:stretch>
            <a:fillRect/>
          </a:stretch>
        </p:blipFill>
        <p:spPr bwMode="auto">
          <a:xfrm>
            <a:off x="885814" y="1714487"/>
            <a:ext cx="6615143" cy="464346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абина\Desktop\PARIS1451.jpg"/>
          <p:cNvPicPr>
            <a:picLocks noGrp="1" noChangeAspect="1" noChangeArrowheads="1"/>
          </p:cNvPicPr>
          <p:nvPr>
            <p:ph idx="1"/>
          </p:nvPr>
        </p:nvPicPr>
        <p:blipFill>
          <a:blip r:embed="rId3" cstate="print"/>
          <a:stretch>
            <a:fillRect/>
          </a:stretch>
        </p:blipFill>
        <p:spPr bwMode="auto">
          <a:xfrm>
            <a:off x="1524000" y="1524000"/>
            <a:ext cx="6096000" cy="4572000"/>
          </a:xfrm>
          <a:prstGeom prst="rect">
            <a:avLst/>
          </a:prstGeom>
          <a:noFill/>
        </p:spPr>
      </p:pic>
      <p:sp>
        <p:nvSpPr>
          <p:cNvPr id="2" name="Заголовок 1"/>
          <p:cNvSpPr>
            <a:spLocks noGrp="1"/>
          </p:cNvSpPr>
          <p:nvPr>
            <p:ph type="title"/>
          </p:nvPr>
        </p:nvSpPr>
        <p:spPr/>
        <p:txBody>
          <a:bodyPr/>
          <a:lstStyle/>
          <a:p>
            <a:r>
              <a:rPr lang="en-US" dirty="0" smtClean="0"/>
              <a:t>Le </a:t>
            </a:r>
            <a:r>
              <a:rPr lang="en-US" dirty="0" err="1" smtClean="0"/>
              <a:t>meilleur</a:t>
            </a:r>
            <a:r>
              <a:rPr lang="en-US" dirty="0" smtClean="0"/>
              <a:t>  </a:t>
            </a:r>
            <a:r>
              <a:rPr lang="en-US" dirty="0" err="1" smtClean="0"/>
              <a:t>lycee</a:t>
            </a:r>
            <a:r>
              <a:rPr lang="en-US" dirty="0" smtClean="0"/>
              <a:t>  de la France</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абина\Desktop\fd3ee83b147264d1d39e1a504c44_grande.jpg"/>
          <p:cNvPicPr>
            <a:picLocks noGrp="1" noChangeAspect="1" noChangeArrowheads="1"/>
          </p:cNvPicPr>
          <p:nvPr>
            <p:ph idx="1"/>
          </p:nvPr>
        </p:nvPicPr>
        <p:blipFill>
          <a:blip r:embed="rId3" cstate="print"/>
          <a:stretch>
            <a:fillRect/>
          </a:stretch>
        </p:blipFill>
        <p:spPr bwMode="auto">
          <a:xfrm>
            <a:off x="2343150" y="2138362"/>
            <a:ext cx="4457700" cy="3343275"/>
          </a:xfrm>
          <a:prstGeom prst="rect">
            <a:avLst/>
          </a:prstGeom>
          <a:noFill/>
        </p:spPr>
      </p:pic>
      <p:sp>
        <p:nvSpPr>
          <p:cNvPr id="2" name="Заголовок 1"/>
          <p:cNvSpPr>
            <a:spLocks noGrp="1"/>
          </p:cNvSpPr>
          <p:nvPr>
            <p:ph type="title"/>
          </p:nvPr>
        </p:nvSpPr>
        <p:spPr/>
        <p:txBody>
          <a:bodyPr/>
          <a:lstStyle/>
          <a:p>
            <a:r>
              <a:rPr lang="en-US" dirty="0" err="1" smtClean="0"/>
              <a:t>L’Universite</a:t>
            </a:r>
            <a:r>
              <a:rPr lang="en-US" dirty="0" smtClean="0"/>
              <a:t> </a:t>
            </a:r>
            <a:r>
              <a:rPr lang="ru-RU" dirty="0" smtClean="0"/>
              <a:t> </a:t>
            </a:r>
            <a:r>
              <a:rPr lang="en-US" dirty="0" smtClean="0"/>
              <a:t>Louis Pasteur</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14290"/>
            <a:ext cx="8229600" cy="1219200"/>
          </a:xfrm>
        </p:spPr>
        <p:txBody>
          <a:bodyPr>
            <a:normAutofit fontScale="90000"/>
          </a:bodyPr>
          <a:lstStyle/>
          <a:p>
            <a:r>
              <a:rPr lang="ru-RU" dirty="0" smtClean="0"/>
              <a:t> </a:t>
            </a: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a:t>
            </a:r>
            <a:r>
              <a:rPr lang="en-US" dirty="0" smtClean="0"/>
              <a:t>  VOIR  PARIS  ET  … MOURIR</a:t>
            </a:r>
            <a:r>
              <a:rPr lang="ru-RU" dirty="0" smtClean="0"/>
              <a:t>!»</a:t>
            </a:r>
            <a:endParaRPr lang="ru-RU" dirty="0"/>
          </a:p>
        </p:txBody>
      </p:sp>
      <p:pic>
        <p:nvPicPr>
          <p:cNvPr id="31746" name="Picture 2" descr="C:\Users\Сабина\Desktop\3967.jpg"/>
          <p:cNvPicPr>
            <a:picLocks noGrp="1" noChangeAspect="1" noChangeArrowheads="1"/>
          </p:cNvPicPr>
          <p:nvPr>
            <p:ph idx="1"/>
          </p:nvPr>
        </p:nvPicPr>
        <p:blipFill>
          <a:blip r:embed="rId3" cstate="print"/>
          <a:srcRect/>
          <a:stretch>
            <a:fillRect/>
          </a:stretch>
        </p:blipFill>
        <p:spPr bwMode="auto">
          <a:xfrm>
            <a:off x="2214546" y="2041908"/>
            <a:ext cx="5405454" cy="405409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абина\Desktop\75428905_3.jpg"/>
          <p:cNvPicPr>
            <a:picLocks noGrp="1" noChangeAspect="1" noChangeArrowheads="1"/>
          </p:cNvPicPr>
          <p:nvPr>
            <p:ph idx="1"/>
          </p:nvPr>
        </p:nvPicPr>
        <p:blipFill>
          <a:blip r:embed="rId3" cstate="print"/>
          <a:stretch>
            <a:fillRect/>
          </a:stretch>
        </p:blipFill>
        <p:spPr bwMode="auto">
          <a:xfrm>
            <a:off x="956810" y="1524000"/>
            <a:ext cx="7230380" cy="4572000"/>
          </a:xfrm>
          <a:prstGeom prst="rect">
            <a:avLst/>
          </a:prstGeom>
          <a:noFill/>
        </p:spPr>
      </p:pic>
      <p:sp>
        <p:nvSpPr>
          <p:cNvPr id="2" name="Заголовок 1"/>
          <p:cNvSpPr>
            <a:spLocks noGrp="1"/>
          </p:cNvSpPr>
          <p:nvPr>
            <p:ph type="title"/>
          </p:nvPr>
        </p:nvSpPr>
        <p:spPr/>
        <p:txBody>
          <a:bodyPr/>
          <a:lstStyle/>
          <a:p>
            <a:r>
              <a:rPr lang="en-US" dirty="0" smtClean="0"/>
              <a:t>La  </a:t>
            </a:r>
            <a:r>
              <a:rPr lang="en-US" dirty="0" err="1" smtClean="0"/>
              <a:t>celebre</a:t>
            </a:r>
            <a:r>
              <a:rPr lang="en-US" dirty="0" smtClean="0"/>
              <a:t> Sorbonne</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285992"/>
            <a:ext cx="8229600" cy="4357718"/>
          </a:xfrm>
        </p:spPr>
        <p:txBody>
          <a:bodyPr>
            <a:normAutofit fontScale="70000" lnSpcReduction="20000"/>
          </a:bodyPr>
          <a:lstStyle/>
          <a:p>
            <a:r>
              <a:rPr lang="ru-RU" b="1" dirty="0" smtClean="0"/>
              <a:t>Франция</a:t>
            </a:r>
            <a:r>
              <a:rPr lang="ru-RU" dirty="0" smtClean="0"/>
              <a:t> - страна, переполненная сознанием своей исключительности. Здесь свои обычаи вроде двухчасового перерыва на обед, свои представления о добре и зле, и своя, особенная любовь к детям. </a:t>
            </a:r>
          </a:p>
          <a:p>
            <a:r>
              <a:rPr lang="ru-RU" dirty="0" smtClean="0"/>
              <a:t>Да, французы любят своих детей по-французски, то есть несколько сентиментально, но при этом и немного рационально. А в последние годы семейные ценности и заботы о детях побеждают в умах французов чуть ли не все существующие жизненные интересы - личные, общественные и профессиональные. Надежды на светлое будущее в сознании французов прямо связаны с</a:t>
            </a:r>
            <a:r>
              <a:rPr lang="ru-RU" b="1" dirty="0" smtClean="0"/>
              <a:t> образованием детей</a:t>
            </a:r>
            <a:r>
              <a:rPr lang="ru-RU" dirty="0" smtClean="0"/>
              <a:t>, а не с политической борьбой или с профсоюзным движением. </a:t>
            </a:r>
          </a:p>
          <a:p>
            <a:r>
              <a:rPr lang="ru-RU" dirty="0" smtClean="0"/>
              <a:t>Это блестяще подтвердили результаты одного опроса, в ходе которого участвующим была предложена следующая проблема: " Если вы решили вступить в какую-либо организацию или ассоциацию, что вы выберите: ассоциацию с гуманитарной целью, спортивную, культурную ассоциацию потребителей, профсоюз или политическую партию?" Большинство опрошенных (40%) выбрали ассоциацию родителей учеников и только 3,5 % выразили готовность вступить в политическую партию. </a:t>
            </a:r>
          </a:p>
          <a:p>
            <a:endParaRPr lang="ru-RU" dirty="0"/>
          </a:p>
        </p:txBody>
      </p:sp>
      <p:pic>
        <p:nvPicPr>
          <p:cNvPr id="49154" name="Picture 2" descr="C:\Users\Сабина\Desktop\10239s.jpg"/>
          <p:cNvPicPr>
            <a:picLocks noChangeAspect="1" noChangeArrowheads="1"/>
          </p:cNvPicPr>
          <p:nvPr/>
        </p:nvPicPr>
        <p:blipFill>
          <a:blip r:embed="rId3" cstate="print"/>
          <a:srcRect/>
          <a:stretch>
            <a:fillRect/>
          </a:stretch>
        </p:blipFill>
        <p:spPr bwMode="auto">
          <a:xfrm flipH="1">
            <a:off x="7215206" y="288728"/>
            <a:ext cx="1643074" cy="1987274"/>
          </a:xfrm>
          <a:prstGeom prst="rect">
            <a:avLst/>
          </a:prstGeom>
          <a:noFill/>
        </p:spPr>
      </p:pic>
      <p:sp>
        <p:nvSpPr>
          <p:cNvPr id="5" name="Заголовок 4"/>
          <p:cNvSpPr>
            <a:spLocks noGrp="1"/>
          </p:cNvSpPr>
          <p:nvPr>
            <p:ph type="title"/>
          </p:nvPr>
        </p:nvSpPr>
        <p:spPr/>
        <p:txBody>
          <a:bodyPr/>
          <a:lstStyle/>
          <a:p>
            <a:r>
              <a:rPr lang="en-US" dirty="0" smtClean="0"/>
              <a:t>On   </a:t>
            </a:r>
            <a:r>
              <a:rPr lang="en-US" dirty="0" err="1" smtClean="0"/>
              <a:t>s’aime</a:t>
            </a:r>
            <a:r>
              <a:rPr lang="en-US" dirty="0" smtClean="0"/>
              <a:t>  beaucoup…</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Сабина\Desktop\lycee-prive-paris_01.jpg"/>
          <p:cNvPicPr>
            <a:picLocks noGrp="1" noChangeAspect="1" noChangeArrowheads="1"/>
          </p:cNvPicPr>
          <p:nvPr>
            <p:ph idx="1"/>
          </p:nvPr>
        </p:nvPicPr>
        <p:blipFill>
          <a:blip r:embed="rId3" cstate="print"/>
          <a:srcRect/>
          <a:stretch>
            <a:fillRect/>
          </a:stretch>
        </p:blipFill>
        <p:spPr>
          <a:xfrm>
            <a:off x="1285852" y="2928934"/>
            <a:ext cx="6715172" cy="3500462"/>
          </a:xfrm>
        </p:spPr>
      </p:pic>
      <p:sp>
        <p:nvSpPr>
          <p:cNvPr id="2" name="Заголовок 1"/>
          <p:cNvSpPr>
            <a:spLocks noGrp="1"/>
          </p:cNvSpPr>
          <p:nvPr>
            <p:ph type="title"/>
          </p:nvPr>
        </p:nvSpPr>
        <p:spPr>
          <a:xfrm>
            <a:off x="457200" y="-142900"/>
            <a:ext cx="8229600" cy="928694"/>
          </a:xfrm>
        </p:spPr>
        <p:txBody>
          <a:bodyPr>
            <a:normAutofit/>
          </a:bodyPr>
          <a:lstStyle/>
          <a:p>
            <a:r>
              <a:rPr lang="en-US" dirty="0" smtClean="0"/>
              <a:t>ENSEIGNEMENT </a:t>
            </a:r>
            <a:r>
              <a:rPr lang="ru-RU" dirty="0" smtClean="0"/>
              <a:t> </a:t>
            </a:r>
            <a:r>
              <a:rPr lang="en-US" dirty="0" smtClean="0"/>
              <a:t>EN </a:t>
            </a:r>
            <a:r>
              <a:rPr lang="ru-RU" dirty="0" smtClean="0"/>
              <a:t> </a:t>
            </a:r>
            <a:r>
              <a:rPr lang="en-US" dirty="0" smtClean="0"/>
              <a:t>FRANCE</a:t>
            </a:r>
            <a:r>
              <a:rPr lang="ru-RU" dirty="0" smtClean="0"/>
              <a:t>                   </a:t>
            </a:r>
            <a:endParaRPr lang="ru-RU" dirty="0"/>
          </a:p>
        </p:txBody>
      </p:sp>
      <p:pic>
        <p:nvPicPr>
          <p:cNvPr id="3074" name="Picture 2" descr="C:\Users\Сабина\Desktop\fransa-trablus-buyukelciligini-tekrar-acacak-82024n.jpg"/>
          <p:cNvPicPr>
            <a:picLocks noChangeAspect="1" noChangeArrowheads="1"/>
          </p:cNvPicPr>
          <p:nvPr/>
        </p:nvPicPr>
        <p:blipFill>
          <a:blip r:embed="rId4" cstate="print"/>
          <a:srcRect/>
          <a:stretch>
            <a:fillRect/>
          </a:stretch>
        </p:blipFill>
        <p:spPr bwMode="auto">
          <a:xfrm>
            <a:off x="214282" y="678637"/>
            <a:ext cx="3071833" cy="2150284"/>
          </a:xfrm>
          <a:prstGeom prst="rect">
            <a:avLst/>
          </a:prstGeom>
          <a:noFill/>
        </p:spPr>
      </p:pic>
      <p:pic>
        <p:nvPicPr>
          <p:cNvPr id="3" name="Picture 3" descr="C:\Users\Сабина\Desktop\04.jpg"/>
          <p:cNvPicPr>
            <a:picLocks noChangeAspect="1" noChangeArrowheads="1"/>
          </p:cNvPicPr>
          <p:nvPr/>
        </p:nvPicPr>
        <p:blipFill>
          <a:blip r:embed="rId5" cstate="print"/>
          <a:srcRect/>
          <a:stretch>
            <a:fillRect/>
          </a:stretch>
        </p:blipFill>
        <p:spPr bwMode="auto">
          <a:xfrm>
            <a:off x="5447618" y="676850"/>
            <a:ext cx="3208670" cy="21806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La  </a:t>
            </a:r>
            <a:r>
              <a:rPr lang="en-US" dirty="0" err="1" smtClean="0"/>
              <a:t>bonne</a:t>
            </a:r>
            <a:r>
              <a:rPr lang="en-US" dirty="0" smtClean="0"/>
              <a:t>  architecture  des  </a:t>
            </a:r>
            <a:r>
              <a:rPr lang="en-US" dirty="0" err="1" smtClean="0"/>
              <a:t>lycees</a:t>
            </a:r>
            <a:endParaRPr lang="ru-RU" dirty="0"/>
          </a:p>
        </p:txBody>
      </p:sp>
      <p:pic>
        <p:nvPicPr>
          <p:cNvPr id="7171" name="Picture 3" descr="C:\Users\Сабина\Desktop\i.jpg"/>
          <p:cNvPicPr>
            <a:picLocks noGrp="1" noChangeAspect="1" noChangeArrowheads="1"/>
          </p:cNvPicPr>
          <p:nvPr>
            <p:ph idx="1"/>
          </p:nvPr>
        </p:nvPicPr>
        <p:blipFill>
          <a:blip r:embed="rId3" cstate="print"/>
          <a:srcRect/>
          <a:stretch>
            <a:fillRect/>
          </a:stretch>
        </p:blipFill>
        <p:spPr bwMode="auto">
          <a:xfrm>
            <a:off x="214282" y="1384869"/>
            <a:ext cx="3222649" cy="2544197"/>
          </a:xfrm>
          <a:prstGeom prst="rect">
            <a:avLst/>
          </a:prstGeom>
          <a:noFill/>
        </p:spPr>
      </p:pic>
      <p:pic>
        <p:nvPicPr>
          <p:cNvPr id="7172" name="Picture 4" descr="C:\Users\Сабина\Desktop\iCAVE6PRD.jpg"/>
          <p:cNvPicPr>
            <a:picLocks noChangeAspect="1" noChangeArrowheads="1"/>
          </p:cNvPicPr>
          <p:nvPr/>
        </p:nvPicPr>
        <p:blipFill>
          <a:blip r:embed="rId4" cstate="print"/>
          <a:srcRect/>
          <a:stretch>
            <a:fillRect/>
          </a:stretch>
        </p:blipFill>
        <p:spPr bwMode="auto">
          <a:xfrm>
            <a:off x="428597" y="4036223"/>
            <a:ext cx="2000264" cy="2678925"/>
          </a:xfrm>
          <a:prstGeom prst="rect">
            <a:avLst/>
          </a:prstGeom>
          <a:noFill/>
        </p:spPr>
      </p:pic>
      <p:pic>
        <p:nvPicPr>
          <p:cNvPr id="7174" name="Picture 6" descr="C:\Users\Сабина\Desktop\iCAI0YVB9.jpg"/>
          <p:cNvPicPr>
            <a:picLocks noChangeAspect="1" noChangeArrowheads="1"/>
          </p:cNvPicPr>
          <p:nvPr/>
        </p:nvPicPr>
        <p:blipFill>
          <a:blip r:embed="rId5" cstate="print"/>
          <a:srcRect/>
          <a:stretch>
            <a:fillRect/>
          </a:stretch>
        </p:blipFill>
        <p:spPr bwMode="auto">
          <a:xfrm>
            <a:off x="3929058" y="1428737"/>
            <a:ext cx="4136735" cy="2368360"/>
          </a:xfrm>
          <a:prstGeom prst="rect">
            <a:avLst/>
          </a:prstGeom>
          <a:noFill/>
        </p:spPr>
      </p:pic>
      <p:pic>
        <p:nvPicPr>
          <p:cNvPr id="7175" name="Picture 7" descr="C:\Users\Сабина\Desktop\iCA14BH9G.jpg"/>
          <p:cNvPicPr>
            <a:picLocks noChangeAspect="1" noChangeArrowheads="1"/>
          </p:cNvPicPr>
          <p:nvPr/>
        </p:nvPicPr>
        <p:blipFill>
          <a:blip r:embed="rId6" cstate="print"/>
          <a:srcRect/>
          <a:stretch>
            <a:fillRect/>
          </a:stretch>
        </p:blipFill>
        <p:spPr bwMode="auto">
          <a:xfrm>
            <a:off x="4214810" y="3954334"/>
            <a:ext cx="4214842" cy="27608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абина\Desktop\194_1_couv_348_C_copie.jpg"/>
          <p:cNvPicPr>
            <a:picLocks noGrp="1" noChangeAspect="1" noChangeArrowheads="1"/>
          </p:cNvPicPr>
          <p:nvPr>
            <p:ph idx="1"/>
          </p:nvPr>
        </p:nvPicPr>
        <p:blipFill>
          <a:blip r:embed="rId3" cstate="print"/>
          <a:stretch>
            <a:fillRect/>
          </a:stretch>
        </p:blipFill>
        <p:spPr bwMode="auto">
          <a:xfrm>
            <a:off x="500035" y="571480"/>
            <a:ext cx="3714775" cy="3696845"/>
          </a:xfrm>
          <a:prstGeom prst="rect">
            <a:avLst/>
          </a:prstGeom>
          <a:noFill/>
        </p:spPr>
      </p:pic>
      <p:sp>
        <p:nvSpPr>
          <p:cNvPr id="2" name="Заголовок 1"/>
          <p:cNvSpPr>
            <a:spLocks noGrp="1"/>
          </p:cNvSpPr>
          <p:nvPr>
            <p:ph type="title"/>
          </p:nvPr>
        </p:nvSpPr>
        <p:spPr>
          <a:xfrm>
            <a:off x="500034" y="4929198"/>
            <a:ext cx="8183880" cy="1051560"/>
          </a:xfrm>
        </p:spPr>
        <p:txBody>
          <a:bodyPr>
            <a:normAutofit fontScale="90000"/>
          </a:bodyPr>
          <a:lstStyle/>
          <a:p>
            <a:r>
              <a:rPr lang="en-US" dirty="0" smtClean="0"/>
              <a:t>    Le  </a:t>
            </a:r>
            <a:r>
              <a:rPr lang="en-US" dirty="0" err="1" smtClean="0"/>
              <a:t>programme</a:t>
            </a:r>
            <a:r>
              <a:rPr lang="en-US" dirty="0" smtClean="0"/>
              <a:t>  du  </a:t>
            </a:r>
            <a:r>
              <a:rPr lang="en-US" dirty="0" err="1" smtClean="0"/>
              <a:t>gouvernement</a:t>
            </a:r>
            <a:endParaRPr lang="ru-RU" dirty="0"/>
          </a:p>
        </p:txBody>
      </p:sp>
      <p:pic>
        <p:nvPicPr>
          <p:cNvPr id="6146" name="Picture 2" descr="C:\Users\Сабина\Desktop\_44145115_french_school203.jpg"/>
          <p:cNvPicPr>
            <a:picLocks noChangeAspect="1" noChangeArrowheads="1"/>
          </p:cNvPicPr>
          <p:nvPr/>
        </p:nvPicPr>
        <p:blipFill>
          <a:blip r:embed="rId4" cstate="print"/>
          <a:srcRect/>
          <a:stretch>
            <a:fillRect/>
          </a:stretch>
        </p:blipFill>
        <p:spPr bwMode="auto">
          <a:xfrm>
            <a:off x="5000627" y="571480"/>
            <a:ext cx="3643337" cy="35004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абина\Desktop\1297943825263589996.png"/>
          <p:cNvPicPr>
            <a:picLocks noGrp="1" noChangeAspect="1" noChangeArrowheads="1"/>
          </p:cNvPicPr>
          <p:nvPr>
            <p:ph idx="1"/>
          </p:nvPr>
        </p:nvPicPr>
        <p:blipFill>
          <a:blip r:embed="rId3" cstate="print"/>
          <a:stretch>
            <a:fillRect/>
          </a:stretch>
        </p:blipFill>
        <p:spPr bwMode="auto">
          <a:xfrm>
            <a:off x="214282" y="1071546"/>
            <a:ext cx="8715435" cy="5548338"/>
          </a:xfrm>
          <a:prstGeom prst="rect">
            <a:avLst/>
          </a:prstGeom>
          <a:noFill/>
        </p:spPr>
      </p:pic>
      <p:sp>
        <p:nvSpPr>
          <p:cNvPr id="2" name="Заголовок 1"/>
          <p:cNvSpPr>
            <a:spLocks noGrp="1"/>
          </p:cNvSpPr>
          <p:nvPr>
            <p:ph type="title"/>
          </p:nvPr>
        </p:nvSpPr>
        <p:spPr>
          <a:xfrm>
            <a:off x="457200" y="152400"/>
            <a:ext cx="8229600" cy="776270"/>
          </a:xfrm>
        </p:spPr>
        <p:txBody>
          <a:bodyPr>
            <a:normAutofit fontScale="90000"/>
          </a:bodyPr>
          <a:lstStyle/>
          <a:p>
            <a:r>
              <a:rPr lang="en-US" dirty="0" smtClean="0"/>
              <a:t>              </a:t>
            </a:r>
            <a:r>
              <a:rPr lang="en-US" sz="4800" dirty="0" err="1" smtClean="0"/>
              <a:t>Systeme</a:t>
            </a:r>
            <a:r>
              <a:rPr lang="en-US" sz="4800" dirty="0" smtClean="0"/>
              <a:t> </a:t>
            </a:r>
            <a:r>
              <a:rPr lang="en-US" sz="4800" dirty="0" err="1" smtClean="0"/>
              <a:t>d’enseignement</a:t>
            </a:r>
            <a:r>
              <a:rPr lang="en-US" sz="4800" dirty="0" smtClean="0"/>
              <a:t>       </a:t>
            </a:r>
            <a:endParaRPr lang="ru-RU" sz="4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абина\Desktop\189094_html_78ade51.jpg"/>
          <p:cNvPicPr>
            <a:picLocks noGrp="1" noChangeAspect="1" noChangeArrowheads="1"/>
          </p:cNvPicPr>
          <p:nvPr>
            <p:ph idx="1"/>
          </p:nvPr>
        </p:nvPicPr>
        <p:blipFill>
          <a:blip r:embed="rId3" cstate="print"/>
          <a:srcRect/>
          <a:stretch>
            <a:fillRect/>
          </a:stretch>
        </p:blipFill>
        <p:spPr bwMode="auto">
          <a:xfrm>
            <a:off x="642910" y="1585900"/>
            <a:ext cx="7528803" cy="4935548"/>
          </a:xfrm>
          <a:prstGeom prst="rect">
            <a:avLst/>
          </a:prstGeom>
          <a:noFill/>
        </p:spPr>
      </p:pic>
      <p:sp>
        <p:nvSpPr>
          <p:cNvPr id="2" name="Заголовок 1"/>
          <p:cNvSpPr>
            <a:spLocks noGrp="1"/>
          </p:cNvSpPr>
          <p:nvPr>
            <p:ph type="title"/>
          </p:nvPr>
        </p:nvSpPr>
        <p:spPr/>
        <p:txBody>
          <a:bodyPr>
            <a:normAutofit/>
          </a:bodyPr>
          <a:lstStyle/>
          <a:p>
            <a:r>
              <a:rPr lang="en-US" dirty="0" smtClean="0"/>
              <a:t>Premier </a:t>
            </a:r>
            <a:r>
              <a:rPr lang="en-US" dirty="0" err="1" smtClean="0"/>
              <a:t>etape</a:t>
            </a:r>
            <a:r>
              <a:rPr lang="en-US" dirty="0" smtClean="0"/>
              <a:t>:   </a:t>
            </a:r>
            <a:r>
              <a:rPr lang="en-US" dirty="0" err="1" smtClean="0"/>
              <a:t>ecole</a:t>
            </a:r>
            <a:r>
              <a:rPr lang="en-US" dirty="0" smtClean="0"/>
              <a:t> </a:t>
            </a:r>
            <a:r>
              <a:rPr lang="en-US" dirty="0" err="1" smtClean="0"/>
              <a:t>maternelle</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абина\Desktop\Ecole_primmaire.jpg"/>
          <p:cNvPicPr>
            <a:picLocks noGrp="1" noChangeAspect="1" noChangeArrowheads="1"/>
          </p:cNvPicPr>
          <p:nvPr>
            <p:ph idx="1"/>
          </p:nvPr>
        </p:nvPicPr>
        <p:blipFill>
          <a:blip r:embed="rId3" cstate="print"/>
          <a:srcRect/>
          <a:stretch>
            <a:fillRect/>
          </a:stretch>
        </p:blipFill>
        <p:spPr bwMode="auto">
          <a:xfrm>
            <a:off x="1285852" y="1138237"/>
            <a:ext cx="6357982" cy="4238654"/>
          </a:xfrm>
          <a:prstGeom prst="rect">
            <a:avLst/>
          </a:prstGeom>
          <a:noFill/>
        </p:spPr>
      </p:pic>
      <p:sp>
        <p:nvSpPr>
          <p:cNvPr id="2" name="Заголовок 1"/>
          <p:cNvSpPr>
            <a:spLocks noGrp="1"/>
          </p:cNvSpPr>
          <p:nvPr>
            <p:ph type="title"/>
          </p:nvPr>
        </p:nvSpPr>
        <p:spPr>
          <a:xfrm>
            <a:off x="642910" y="5000636"/>
            <a:ext cx="8183880" cy="1051560"/>
          </a:xfrm>
        </p:spPr>
        <p:txBody>
          <a:bodyPr>
            <a:normAutofit/>
          </a:bodyPr>
          <a:lstStyle/>
          <a:p>
            <a:r>
              <a:rPr lang="en-US" dirty="0" err="1" smtClean="0"/>
              <a:t>Deuxieme</a:t>
            </a:r>
            <a:r>
              <a:rPr lang="en-US" dirty="0" smtClean="0"/>
              <a:t> </a:t>
            </a:r>
            <a:r>
              <a:rPr lang="en-US" dirty="0" err="1" smtClean="0"/>
              <a:t>etape</a:t>
            </a:r>
            <a:r>
              <a:rPr lang="en-US" dirty="0" smtClean="0"/>
              <a:t>:</a:t>
            </a:r>
            <a:r>
              <a:rPr lang="ru-RU" dirty="0" smtClean="0"/>
              <a:t>  </a:t>
            </a:r>
            <a:r>
              <a:rPr lang="en-US" dirty="0" err="1" smtClean="0"/>
              <a:t>Ecole</a:t>
            </a:r>
            <a:r>
              <a:rPr lang="en-US" dirty="0" smtClean="0"/>
              <a:t> </a:t>
            </a:r>
            <a:r>
              <a:rPr lang="en-US" dirty="0" err="1" smtClean="0"/>
              <a:t>elementaire</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абина\Desktop\579.jpg"/>
          <p:cNvPicPr>
            <a:picLocks noGrp="1" noChangeAspect="1" noChangeArrowheads="1"/>
          </p:cNvPicPr>
          <p:nvPr>
            <p:ph idx="1"/>
          </p:nvPr>
        </p:nvPicPr>
        <p:blipFill>
          <a:blip r:embed="rId3" cstate="print"/>
          <a:stretch>
            <a:fillRect/>
          </a:stretch>
        </p:blipFill>
        <p:spPr bwMode="auto">
          <a:xfrm>
            <a:off x="2095500" y="1828800"/>
            <a:ext cx="4953000" cy="3962400"/>
          </a:xfrm>
          <a:prstGeom prst="rect">
            <a:avLst/>
          </a:prstGeom>
          <a:noFill/>
        </p:spPr>
      </p:pic>
      <p:sp>
        <p:nvSpPr>
          <p:cNvPr id="2" name="Заголовок 1"/>
          <p:cNvSpPr>
            <a:spLocks noGrp="1"/>
          </p:cNvSpPr>
          <p:nvPr>
            <p:ph type="title"/>
          </p:nvPr>
        </p:nvSpPr>
        <p:spPr/>
        <p:txBody>
          <a:bodyPr/>
          <a:lstStyle/>
          <a:p>
            <a:r>
              <a:rPr lang="en-US" dirty="0" err="1" smtClean="0"/>
              <a:t>Troisieme</a:t>
            </a:r>
            <a:r>
              <a:rPr lang="en-US" dirty="0" smtClean="0"/>
              <a:t>  </a:t>
            </a:r>
            <a:r>
              <a:rPr lang="en-US" dirty="0" err="1" smtClean="0"/>
              <a:t>etape</a:t>
            </a:r>
            <a:r>
              <a:rPr lang="en-US" dirty="0" smtClean="0"/>
              <a:t>:      College</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Сабина\Desktop\13_327.jpg"/>
          <p:cNvPicPr>
            <a:picLocks noGrp="1" noChangeAspect="1" noChangeArrowheads="1"/>
          </p:cNvPicPr>
          <p:nvPr>
            <p:ph idx="1"/>
          </p:nvPr>
        </p:nvPicPr>
        <p:blipFill>
          <a:blip r:embed="rId3" cstate="print"/>
          <a:stretch>
            <a:fillRect/>
          </a:stretch>
        </p:blipFill>
        <p:spPr>
          <a:xfrm>
            <a:off x="1525905" y="1524000"/>
            <a:ext cx="6092190" cy="4572000"/>
          </a:xfrm>
        </p:spPr>
      </p:pic>
      <p:sp>
        <p:nvSpPr>
          <p:cNvPr id="2" name="Заголовок 1"/>
          <p:cNvSpPr>
            <a:spLocks noGrp="1"/>
          </p:cNvSpPr>
          <p:nvPr>
            <p:ph type="title"/>
          </p:nvPr>
        </p:nvSpPr>
        <p:spPr/>
        <p:txBody>
          <a:bodyPr/>
          <a:lstStyle/>
          <a:p>
            <a:r>
              <a:rPr lang="en-US" smtClean="0"/>
              <a:t>         </a:t>
            </a:r>
            <a:r>
              <a:rPr lang="ru-RU" smtClean="0"/>
              <a:t>                    </a:t>
            </a:r>
            <a:r>
              <a:rPr lang="en-US" smtClean="0"/>
              <a:t>  Lycee</a:t>
            </a:r>
            <a:endParaRPr lang="ru-RU" dirty="0"/>
          </a:p>
        </p:txBody>
      </p:sp>
      <p:sp>
        <p:nvSpPr>
          <p:cNvPr id="1126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0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pitchFamily="34" charset="0"/>
                <a:cs typeface="Arial" pitchFamily="34" charset="0"/>
              </a:rPr>
              <a:t>  </a:t>
            </a:r>
            <a:r>
              <a:rPr kumimoji="0" lang="ru-RU" sz="13500" b="1" i="0" u="none" strike="noStrike" cap="none" normalizeH="0" baseline="0" dirty="0" smtClean="0">
                <a:ln>
                  <a:noFill/>
                </a:ln>
                <a:solidFill>
                  <a:srgbClr val="000000"/>
                </a:solidFill>
                <a:effectLst/>
                <a:latin typeface="Arial" pitchFamily="34" charset="0"/>
                <a:cs typeface="Arial" pitchFamily="34" charset="0"/>
              </a:rPr>
              <a:t> </a:t>
            </a:r>
            <a:r>
              <a:rPr kumimoji="0" lang="ru-RU" sz="1000" b="1" i="0" u="none" strike="noStrike" cap="none" normalizeH="0" baseline="0" dirty="0" smtClean="0">
                <a:ln>
                  <a:noFill/>
                </a:ln>
                <a:solidFill>
                  <a:srgbClr val="000000"/>
                </a:solidFill>
                <a:effectLst/>
                <a:latin typeface="Arial" pitchFamily="34" charset="0"/>
                <a:cs typeface="Arial" pitchFamily="34" charset="0"/>
              </a:rPr>
              <a:t>                                       СРЕДНЕЕ ОБРАЗОВАНИЕ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rgbClr val="000000"/>
              </a:solidFill>
              <a:effectLst/>
              <a:latin typeface="Arial" pitchFamily="34" charset="0"/>
              <a:cs typeface="Arial" pitchFamily="34" charset="0"/>
            </a:endParaRPr>
          </a:p>
        </p:txBody>
      </p:sp>
      <p:sp>
        <p:nvSpPr>
          <p:cNvPr id="11267" name="Rectangle 3"/>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268" name="Rectangle 4"/>
          <p:cNvSpPr>
            <a:spLocks noChangeArrowheads="1"/>
          </p:cNvSpPr>
          <p:nvPr/>
        </p:nvSpPr>
        <p:spPr bwMode="auto">
          <a:xfrm>
            <a:off x="0" y="-217191"/>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1132</TotalTime>
  <Words>1989</Words>
  <Application>Microsoft Office PowerPoint</Application>
  <PresentationFormat>Экран (4:3)</PresentationFormat>
  <Paragraphs>110</Paragraphs>
  <Slides>16</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       Enseignement  francais</vt:lpstr>
      <vt:lpstr>ENSEIGNEMENT  EN  FRANCE                   </vt:lpstr>
      <vt:lpstr>La  bonne  architecture  des  lycees</vt:lpstr>
      <vt:lpstr>    Le  programme  du  gouvernement</vt:lpstr>
      <vt:lpstr>              Systeme d’enseignement       </vt:lpstr>
      <vt:lpstr>Premier etape:   ecole maternelle</vt:lpstr>
      <vt:lpstr>Deuxieme etape:  Ecole elementaire</vt:lpstr>
      <vt:lpstr>Troisieme  etape:      College</vt:lpstr>
      <vt:lpstr>                               Lycee</vt:lpstr>
      <vt:lpstr>       Education  professionnelle        </vt:lpstr>
      <vt:lpstr>      .  Ils  sont  les  meilleurs  eleves Ils  possedent  le BAC</vt:lpstr>
      <vt:lpstr>Le meilleur  lycee  de la France</vt:lpstr>
      <vt:lpstr>L’Universite  Louis Pasteur</vt:lpstr>
      <vt:lpstr>        «  VOIR  PARIS  ET  … MOURIR!»</vt:lpstr>
      <vt:lpstr>La  celebre Sorbonne</vt:lpstr>
      <vt:lpstr>On   s’aime  beaucoup…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L’ECOLE  FRANCAISE</dc:title>
  <dc:creator>Сабина</dc:creator>
  <cp:lastModifiedBy>Неля</cp:lastModifiedBy>
  <cp:revision>118</cp:revision>
  <dcterms:created xsi:type="dcterms:W3CDTF">2012-12-19T12:34:46Z</dcterms:created>
  <dcterms:modified xsi:type="dcterms:W3CDTF">2015-01-15T06:01:39Z</dcterms:modified>
</cp:coreProperties>
</file>