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9" r:id="rId2"/>
    <p:sldId id="266" r:id="rId3"/>
    <p:sldId id="298" r:id="rId4"/>
    <p:sldId id="260" r:id="rId5"/>
    <p:sldId id="261" r:id="rId6"/>
    <p:sldId id="280" r:id="rId7"/>
    <p:sldId id="270" r:id="rId8"/>
    <p:sldId id="279" r:id="rId9"/>
    <p:sldId id="257" r:id="rId10"/>
    <p:sldId id="258" r:id="rId11"/>
    <p:sldId id="290" r:id="rId12"/>
    <p:sldId id="299" r:id="rId13"/>
    <p:sldId id="291" r:id="rId14"/>
    <p:sldId id="292" r:id="rId15"/>
    <p:sldId id="296" r:id="rId16"/>
    <p:sldId id="297" r:id="rId17"/>
    <p:sldId id="268" r:id="rId18"/>
    <p:sldId id="300" r:id="rId19"/>
    <p:sldId id="301" r:id="rId20"/>
    <p:sldId id="263" r:id="rId21"/>
    <p:sldId id="265" r:id="rId22"/>
    <p:sldId id="262" r:id="rId23"/>
    <p:sldId id="276" r:id="rId24"/>
    <p:sldId id="302" r:id="rId25"/>
    <p:sldId id="274" r:id="rId26"/>
    <p:sldId id="304" r:id="rId27"/>
    <p:sldId id="275" r:id="rId28"/>
    <p:sldId id="293" r:id="rId29"/>
    <p:sldId id="283" r:id="rId30"/>
    <p:sldId id="284" r:id="rId31"/>
    <p:sldId id="285" r:id="rId32"/>
    <p:sldId id="286" r:id="rId33"/>
    <p:sldId id="287"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66"/>
    <a:srgbClr val="0000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19907A2-FB4E-482F-86E1-B423528CFF68}" type="datetimeFigureOut">
              <a:rPr lang="ru-RU"/>
              <a:pPr>
                <a:defRPr/>
              </a:pPr>
              <a:t>07.01.2014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F8C696D-5203-4033-86D8-2775CAA64B75}" type="slidenum">
              <a:rPr lang="ru-RU"/>
              <a:pPr>
                <a:defRPr/>
              </a:pPr>
              <a:t>‹#›</a:t>
            </a:fld>
            <a:endParaRPr lang="ru-RU"/>
          </a:p>
        </p:txBody>
      </p:sp>
    </p:spTree>
    <p:extLst>
      <p:ext uri="{BB962C8B-B14F-4D97-AF65-F5344CB8AC3E}">
        <p14:creationId xmlns:p14="http://schemas.microsoft.com/office/powerpoint/2010/main" val="1830678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EB8B1E-D4B3-4C06-8695-1F4670EE8A66}" type="slidenum">
              <a:rPr lang="ru-RU" smtClean="0"/>
              <a:pPr fontAlgn="base">
                <a:spcBef>
                  <a:spcPct val="0"/>
                </a:spcBef>
                <a:spcAft>
                  <a:spcPct val="0"/>
                </a:spcAft>
                <a:defRPr/>
              </a:pPr>
              <a:t>4</a:t>
            </a:fld>
            <a:endParaRPr lang="ru-RU"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7022A2-3917-44FF-985E-DBBF838D9FA8}" type="slidenum">
              <a:rPr lang="ru-RU" smtClean="0"/>
              <a:pPr fontAlgn="base">
                <a:spcBef>
                  <a:spcPct val="0"/>
                </a:spcBef>
                <a:spcAft>
                  <a:spcPct val="0"/>
                </a:spcAft>
                <a:defRPr/>
              </a:pPr>
              <a:t>5</a:t>
            </a:fld>
            <a:endParaRPr lang="ru-RU"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12CAD6-F9B0-47CB-9D0E-36EA8EF2E47F}"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91A7D-81E2-438D-81F8-FD73ADAEEEDC}" type="slidenum">
              <a:rPr lang="ru-RU" smtClean="0"/>
              <a:pPr fontAlgn="base">
                <a:spcBef>
                  <a:spcPct val="0"/>
                </a:spcBef>
                <a:spcAft>
                  <a:spcPct val="0"/>
                </a:spcAft>
                <a:defRPr/>
              </a:pPr>
              <a:t>17</a:t>
            </a:fld>
            <a:endParaRPr lang="ru-RU"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187332-05EF-4B08-8315-9AF27EA8E2B6}" type="slidenum">
              <a:rPr lang="ru-RU" smtClean="0"/>
              <a:pPr fontAlgn="base">
                <a:spcBef>
                  <a:spcPct val="0"/>
                </a:spcBef>
                <a:spcAft>
                  <a:spcPct val="0"/>
                </a:spcAft>
                <a:defRPr/>
              </a:pPr>
              <a:t>18</a:t>
            </a:fld>
            <a:endParaRPr lang="ru-RU"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26A5E1-5AF8-4750-87A9-9DE2D6F2C31A}" type="slidenum">
              <a:rPr lang="ru-RU" smtClean="0"/>
              <a:pPr fontAlgn="base">
                <a:spcBef>
                  <a:spcPct val="0"/>
                </a:spcBef>
                <a:spcAft>
                  <a:spcPct val="0"/>
                </a:spcAft>
                <a:defRPr/>
              </a:pPr>
              <a:t>19</a:t>
            </a:fld>
            <a:endParaRPr lang="ru-RU"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D98C89-A1DC-47D7-BBEC-A09B4ABE1A61}" type="slidenum">
              <a:rPr lang="ru-RU" smtClean="0"/>
              <a:pPr fontAlgn="base">
                <a:spcBef>
                  <a:spcPct val="0"/>
                </a:spcBef>
                <a:spcAft>
                  <a:spcPct val="0"/>
                </a:spcAft>
                <a:defRPr/>
              </a:pPr>
              <a:t>21</a:t>
            </a:fld>
            <a:endParaRPr lang="ru-RU"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D1556E-EF5A-4997-8E5E-FB4D703959B5}" type="slidenum">
              <a:rPr lang="ru-RU" smtClean="0"/>
              <a:pPr fontAlgn="base">
                <a:spcBef>
                  <a:spcPct val="0"/>
                </a:spcBef>
                <a:spcAft>
                  <a:spcPct val="0"/>
                </a:spcAft>
                <a:defRPr/>
              </a:pPr>
              <a:t>24</a:t>
            </a:fld>
            <a:endParaRPr lang="ru-RU"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4E31417-DEDA-4C0D-A8A0-AA0C9C3882F5}" type="datetimeFigureOut">
              <a:rPr lang="ru-RU"/>
              <a:pPr>
                <a:defRPr/>
              </a:pPr>
              <a:t>07.01.2014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56A29D-D537-4D48-BDBA-990ED7312EE6}" type="slidenum">
              <a:rPr lang="ru-RU"/>
              <a:pPr>
                <a:defRPr/>
              </a:pPr>
              <a:t>‹#›</a:t>
            </a:fld>
            <a:endParaRPr lang="ru-RU"/>
          </a:p>
        </p:txBody>
      </p:sp>
    </p:spTree>
    <p:extLst>
      <p:ext uri="{BB962C8B-B14F-4D97-AF65-F5344CB8AC3E}">
        <p14:creationId xmlns:p14="http://schemas.microsoft.com/office/powerpoint/2010/main" val="349936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ADFF0B-5A45-4F1F-9694-F1C707544C1C}" type="datetimeFigureOut">
              <a:rPr lang="ru-RU"/>
              <a:pPr>
                <a:defRPr/>
              </a:pPr>
              <a:t>07.01.2014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FADA23-7067-4C6E-8F4C-AAD787CE3004}" type="slidenum">
              <a:rPr lang="ru-RU"/>
              <a:pPr>
                <a:defRPr/>
              </a:pPr>
              <a:t>‹#›</a:t>
            </a:fld>
            <a:endParaRPr lang="ru-RU"/>
          </a:p>
        </p:txBody>
      </p:sp>
    </p:spTree>
    <p:extLst>
      <p:ext uri="{BB962C8B-B14F-4D97-AF65-F5344CB8AC3E}">
        <p14:creationId xmlns:p14="http://schemas.microsoft.com/office/powerpoint/2010/main" val="27040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5D37F5-1913-4246-8047-28DDBE9E7983}" type="datetimeFigureOut">
              <a:rPr lang="ru-RU"/>
              <a:pPr>
                <a:defRPr/>
              </a:pPr>
              <a:t>07.01.2014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1DE601-BCA5-48D9-8FC6-5667AA94EB58}" type="slidenum">
              <a:rPr lang="ru-RU"/>
              <a:pPr>
                <a:defRPr/>
              </a:pPr>
              <a:t>‹#›</a:t>
            </a:fld>
            <a:endParaRPr lang="ru-RU"/>
          </a:p>
        </p:txBody>
      </p:sp>
    </p:spTree>
    <p:extLst>
      <p:ext uri="{BB962C8B-B14F-4D97-AF65-F5344CB8AC3E}">
        <p14:creationId xmlns:p14="http://schemas.microsoft.com/office/powerpoint/2010/main" val="386766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C5D51D9-5A75-4D52-A9BF-3696C661EDBA}" type="datetimeFigureOut">
              <a:rPr lang="ru-RU"/>
              <a:pPr>
                <a:defRPr/>
              </a:pPr>
              <a:t>07.01.2014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FD4E80-C5D0-451C-BA8C-153F0A7228E0}" type="slidenum">
              <a:rPr lang="ru-RU"/>
              <a:pPr>
                <a:defRPr/>
              </a:pPr>
              <a:t>‹#›</a:t>
            </a:fld>
            <a:endParaRPr lang="ru-RU"/>
          </a:p>
        </p:txBody>
      </p:sp>
    </p:spTree>
    <p:extLst>
      <p:ext uri="{BB962C8B-B14F-4D97-AF65-F5344CB8AC3E}">
        <p14:creationId xmlns:p14="http://schemas.microsoft.com/office/powerpoint/2010/main" val="382578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D8C5E83-2B09-4F04-A284-279DB3D60737}" type="datetimeFigureOut">
              <a:rPr lang="ru-RU"/>
              <a:pPr>
                <a:defRPr/>
              </a:pPr>
              <a:t>07.01.2014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41F98B-FFED-4C00-AAB3-419E23FE056A}" type="slidenum">
              <a:rPr lang="ru-RU"/>
              <a:pPr>
                <a:defRPr/>
              </a:pPr>
              <a:t>‹#›</a:t>
            </a:fld>
            <a:endParaRPr lang="ru-RU"/>
          </a:p>
        </p:txBody>
      </p:sp>
    </p:spTree>
    <p:extLst>
      <p:ext uri="{BB962C8B-B14F-4D97-AF65-F5344CB8AC3E}">
        <p14:creationId xmlns:p14="http://schemas.microsoft.com/office/powerpoint/2010/main" val="296211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97D40AA-105B-4E36-992F-48F416F077F6}" type="datetimeFigureOut">
              <a:rPr lang="ru-RU"/>
              <a:pPr>
                <a:defRPr/>
              </a:pPr>
              <a:t>07.01.2014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0DDC97-AD7C-4657-866B-E1968935E68B}" type="slidenum">
              <a:rPr lang="ru-RU"/>
              <a:pPr>
                <a:defRPr/>
              </a:pPr>
              <a:t>‹#›</a:t>
            </a:fld>
            <a:endParaRPr lang="ru-RU"/>
          </a:p>
        </p:txBody>
      </p:sp>
    </p:spTree>
    <p:extLst>
      <p:ext uri="{BB962C8B-B14F-4D97-AF65-F5344CB8AC3E}">
        <p14:creationId xmlns:p14="http://schemas.microsoft.com/office/powerpoint/2010/main" val="12013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2B1A294-E43E-43EC-8CCC-56B22C1BDA42}" type="datetimeFigureOut">
              <a:rPr lang="ru-RU"/>
              <a:pPr>
                <a:defRPr/>
              </a:pPr>
              <a:t>07.01.2014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2F480BB-DFA7-47DA-9189-462E52CA4320}" type="slidenum">
              <a:rPr lang="ru-RU"/>
              <a:pPr>
                <a:defRPr/>
              </a:pPr>
              <a:t>‹#›</a:t>
            </a:fld>
            <a:endParaRPr lang="ru-RU"/>
          </a:p>
        </p:txBody>
      </p:sp>
    </p:spTree>
    <p:extLst>
      <p:ext uri="{BB962C8B-B14F-4D97-AF65-F5344CB8AC3E}">
        <p14:creationId xmlns:p14="http://schemas.microsoft.com/office/powerpoint/2010/main" val="382301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7786FBA-FCBA-460E-9026-E768A7A01EAF}" type="datetimeFigureOut">
              <a:rPr lang="ru-RU"/>
              <a:pPr>
                <a:defRPr/>
              </a:pPr>
              <a:t>07.01.2014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EEDE4FC-462E-437A-8A06-91AABED2D91D}" type="slidenum">
              <a:rPr lang="ru-RU"/>
              <a:pPr>
                <a:defRPr/>
              </a:pPr>
              <a:t>‹#›</a:t>
            </a:fld>
            <a:endParaRPr lang="ru-RU"/>
          </a:p>
        </p:txBody>
      </p:sp>
    </p:spTree>
    <p:extLst>
      <p:ext uri="{BB962C8B-B14F-4D97-AF65-F5344CB8AC3E}">
        <p14:creationId xmlns:p14="http://schemas.microsoft.com/office/powerpoint/2010/main" val="257436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3C54F74-2B61-4935-A6E5-0FC8E230C5E0}" type="datetimeFigureOut">
              <a:rPr lang="ru-RU"/>
              <a:pPr>
                <a:defRPr/>
              </a:pPr>
              <a:t>07.01.2014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BB38858-FA02-4397-8A63-A2630221005D}" type="slidenum">
              <a:rPr lang="ru-RU"/>
              <a:pPr>
                <a:defRPr/>
              </a:pPr>
              <a:t>‹#›</a:t>
            </a:fld>
            <a:endParaRPr lang="ru-RU"/>
          </a:p>
        </p:txBody>
      </p:sp>
    </p:spTree>
    <p:extLst>
      <p:ext uri="{BB962C8B-B14F-4D97-AF65-F5344CB8AC3E}">
        <p14:creationId xmlns:p14="http://schemas.microsoft.com/office/powerpoint/2010/main" val="425703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8E58A5D-8841-4A28-8AD9-BF0BF33B450F}" type="datetimeFigureOut">
              <a:rPr lang="ru-RU"/>
              <a:pPr>
                <a:defRPr/>
              </a:pPr>
              <a:t>07.01.2014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140221-820C-456C-8D1E-F1247338BFC5}" type="slidenum">
              <a:rPr lang="ru-RU"/>
              <a:pPr>
                <a:defRPr/>
              </a:pPr>
              <a:t>‹#›</a:t>
            </a:fld>
            <a:endParaRPr lang="ru-RU"/>
          </a:p>
        </p:txBody>
      </p:sp>
    </p:spTree>
    <p:extLst>
      <p:ext uri="{BB962C8B-B14F-4D97-AF65-F5344CB8AC3E}">
        <p14:creationId xmlns:p14="http://schemas.microsoft.com/office/powerpoint/2010/main" val="100344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01FA9F2-A8B6-4E57-A610-20E987803EA0}" type="datetimeFigureOut">
              <a:rPr lang="ru-RU"/>
              <a:pPr>
                <a:defRPr/>
              </a:pPr>
              <a:t>07.01.2014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CFD9E0-3A28-4D87-9E28-DD97140B69A3}" type="slidenum">
              <a:rPr lang="ru-RU"/>
              <a:pPr>
                <a:defRPr/>
              </a:pPr>
              <a:t>‹#›</a:t>
            </a:fld>
            <a:endParaRPr lang="ru-RU"/>
          </a:p>
        </p:txBody>
      </p:sp>
    </p:spTree>
    <p:extLst>
      <p:ext uri="{BB962C8B-B14F-4D97-AF65-F5344CB8AC3E}">
        <p14:creationId xmlns:p14="http://schemas.microsoft.com/office/powerpoint/2010/main" val="253748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7079CD-A7A0-4633-B06C-A3FAEEC74A59}" type="datetimeFigureOut">
              <a:rPr lang="ru-RU"/>
              <a:pPr>
                <a:defRPr/>
              </a:pPr>
              <a:t>07.01.2014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5F0AE6C-4063-4872-B9FB-DBB7E771AFE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5.gif"/><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http://festival.1september.ru/articles/411638/img5.jpg"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8.gif"/><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074" name="Picture 3" descr="F:\ФИЗИКА\физич. анимашки\1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714375"/>
            <a:ext cx="29289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5813" y="8572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0716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715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75"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1898650" y="13017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2327275" y="1087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2203450" y="16065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357188" y="1857375"/>
            <a:ext cx="8429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800" b="1">
                <a:solidFill>
                  <a:srgbClr val="FFFF00"/>
                </a:solidFill>
                <a:latin typeface="Bookman Old Style" pitchFamily="18" charset="0"/>
              </a:rPr>
              <a:t>Урок – эксперимент.</a:t>
            </a:r>
          </a:p>
          <a:p>
            <a:pPr algn="ctr" eaLnBrk="1" hangingPunct="1"/>
            <a:r>
              <a:rPr lang="ru-RU" sz="2800" b="1">
                <a:solidFill>
                  <a:srgbClr val="FFFF00"/>
                </a:solidFill>
                <a:latin typeface="Bookman Old Style" pitchFamily="18" charset="0"/>
              </a:rPr>
              <a:t>Опыты, подтверждающие  существование атмосферного давления. </a:t>
            </a:r>
          </a:p>
        </p:txBody>
      </p:sp>
      <p:sp>
        <p:nvSpPr>
          <p:cNvPr id="3092" name="TextBox 25"/>
          <p:cNvSpPr txBox="1">
            <a:spLocks noChangeArrowheads="1"/>
          </p:cNvSpPr>
          <p:nvPr/>
        </p:nvSpPr>
        <p:spPr bwMode="auto">
          <a:xfrm>
            <a:off x="6500813" y="5286375"/>
            <a:ext cx="2643187" cy="923925"/>
          </a:xfrm>
          <a:prstGeom prst="rect">
            <a:avLst/>
          </a:prstGeom>
          <a:noFill/>
          <a:ln w="9525">
            <a:noFill/>
            <a:miter lim="800000"/>
            <a:headEnd/>
            <a:tailEnd/>
          </a:ln>
        </p:spPr>
        <p:txBody>
          <a:bodyPr>
            <a:spAutoFit/>
          </a:bodyPr>
          <a:lstStyle/>
          <a:p>
            <a:pPr>
              <a:defRPr/>
            </a:pPr>
            <a:r>
              <a:rPr lang="ru-RU" dirty="0">
                <a:solidFill>
                  <a:schemeClr val="bg1">
                    <a:lumMod val="75000"/>
                  </a:schemeClr>
                </a:solidFill>
                <a:latin typeface="Bookman Old Style" pitchFamily="18" charset="0"/>
              </a:rPr>
              <a:t>  7 класс.                     </a:t>
            </a:r>
            <a:r>
              <a:rPr lang="ru-RU" dirty="0" err="1">
                <a:solidFill>
                  <a:schemeClr val="bg1">
                    <a:lumMod val="75000"/>
                  </a:schemeClr>
                </a:solidFill>
                <a:latin typeface="Bookman Old Style" pitchFamily="18" charset="0"/>
              </a:rPr>
              <a:t>Джелиева</a:t>
            </a:r>
            <a:r>
              <a:rPr lang="ru-RU" dirty="0">
                <a:solidFill>
                  <a:schemeClr val="bg1">
                    <a:lumMod val="75000"/>
                  </a:schemeClr>
                </a:solidFill>
                <a:latin typeface="Bookman Old Style" pitchFamily="18" charset="0"/>
              </a:rPr>
              <a:t> З.Ш.</a:t>
            </a:r>
          </a:p>
          <a:p>
            <a:pPr>
              <a:defRPr/>
            </a:pPr>
            <a:r>
              <a:rPr lang="ru-RU" dirty="0">
                <a:solidFill>
                  <a:schemeClr val="bg1">
                    <a:lumMod val="75000"/>
                  </a:schemeClr>
                </a:solidFill>
                <a:latin typeface="Bookman Old Style" pitchFamily="18" charset="0"/>
              </a:rPr>
              <a:t>  2011  г </a:t>
            </a:r>
          </a:p>
        </p:txBody>
      </p:sp>
      <p:pic>
        <p:nvPicPr>
          <p:cNvPr id="3093" name="Picture 2" descr="F:\ФИЗИКА\физич. анимашки\11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786188"/>
            <a:ext cx="2714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Прямоугольник 21"/>
          <p:cNvSpPr>
            <a:spLocks noChangeArrowheads="1"/>
          </p:cNvSpPr>
          <p:nvPr/>
        </p:nvSpPr>
        <p:spPr bwMode="auto">
          <a:xfrm>
            <a:off x="4357688" y="3643313"/>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200">
                <a:solidFill>
                  <a:schemeClr val="bg1"/>
                </a:solidFill>
                <a:latin typeface="Bookman Old Style" pitchFamily="18" charset="0"/>
              </a:rPr>
              <a:t>« Мир освещается солнцем,               </a:t>
            </a:r>
          </a:p>
          <a:p>
            <a:r>
              <a:rPr lang="ru-RU" sz="2200">
                <a:solidFill>
                  <a:schemeClr val="bg1"/>
                </a:solidFill>
                <a:latin typeface="Bookman Old Style" pitchFamily="18" charset="0"/>
              </a:rPr>
              <a:t>              а человек знаниями»</a:t>
            </a:r>
          </a:p>
          <a:p>
            <a:r>
              <a:rPr lang="ru-RU" sz="2200">
                <a:solidFill>
                  <a:schemeClr val="bg1"/>
                </a:solidFill>
                <a:latin typeface="Bookman Old Style" pitchFamily="18" charset="0"/>
              </a:rPr>
              <a:t>                             </a:t>
            </a:r>
            <a:r>
              <a:rPr lang="ru-RU" sz="1400">
                <a:solidFill>
                  <a:schemeClr val="bg1"/>
                </a:solidFill>
                <a:latin typeface="Bookman Old Style" pitchFamily="18" charset="0"/>
              </a:rPr>
              <a:t>Народная мудрость</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60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25">
                                            <p:txEl>
                                              <p:pRg st="1" end="1"/>
                                            </p:txEl>
                                          </p:spTgt>
                                        </p:tgtEl>
                                        <p:attrNameLst>
                                          <p:attrName>style.visibility</p:attrName>
                                        </p:attrNameLst>
                                      </p:cBhvr>
                                      <p:to>
                                        <p:strVal val="visible"/>
                                      </p:to>
                                    </p:set>
                                    <p:animEffect transition="in" filter="fade">
                                      <p:cBhvr>
                                        <p:cTn id="13" dur="1000"/>
                                        <p:tgtEl>
                                          <p:spTgt spid="25">
                                            <p:txEl>
                                              <p:pRg st="1" end="1"/>
                                            </p:txEl>
                                          </p:spTgt>
                                        </p:tgtEl>
                                      </p:cBhvr>
                                    </p:animEffect>
                                    <p:anim calcmode="lin" valueType="num">
                                      <p:cBhvr>
                                        <p:cTn id="14" dur="1000" fill="hold"/>
                                        <p:tgtEl>
                                          <p:spTgt spid="25">
                                            <p:txEl>
                                              <p:pRg st="1" end="1"/>
                                            </p:txEl>
                                          </p:spTgt>
                                        </p:tgtEl>
                                        <p:attrNameLst>
                                          <p:attrName>ppt_w</p:attrName>
                                        </p:attrNameLst>
                                      </p:cBhvr>
                                      <p:tavLst>
                                        <p:tav tm="0" fmla="#ppt_w*sin(2.5*pi*$)">
                                          <p:val>
                                            <p:fltVal val="0"/>
                                          </p:val>
                                        </p:tav>
                                        <p:tav tm="100000">
                                          <p:val>
                                            <p:fltVal val="1"/>
                                          </p:val>
                                        </p:tav>
                                      </p:tavLst>
                                    </p:anim>
                                    <p:anim calcmode="lin" valueType="num">
                                      <p:cBhvr>
                                        <p:cTn id="15" dur="1000" fill="hold"/>
                                        <p:tgtEl>
                                          <p:spTgt spid="2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2800" dirty="0" smtClean="0">
                <a:solidFill>
                  <a:schemeClr val="bg1"/>
                </a:solidFill>
                <a:latin typeface="Bookman Old Style" pitchFamily="18" charset="0"/>
              </a:rPr>
              <a:t>Принцип работы этих приборов основан на действии атмосферного давления.                       Объясните как?</a:t>
            </a:r>
            <a:endParaRPr lang="ru-RU" sz="2800" dirty="0">
              <a:solidFill>
                <a:schemeClr val="bg1"/>
              </a:solidFill>
              <a:latin typeface="Bookman Old Style" pitchFamily="18" charset="0"/>
            </a:endParaRPr>
          </a:p>
        </p:txBody>
      </p:sp>
      <p:pic>
        <p:nvPicPr>
          <p:cNvPr id="11267" name="Picture 5" descr="F:\ФИЗИКА\физич. анимашки\23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857250"/>
            <a:ext cx="25717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Рисунок 6" descr="http://festival.1september.ru/articles/501836/im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643063"/>
            <a:ext cx="1714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Содержимое 7" descr="http://festival.1september.ru/articles/501836/img11.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3500438" y="1600200"/>
            <a:ext cx="1712912" cy="4972050"/>
          </a:xfrm>
        </p:spPr>
      </p:pic>
      <p:pic>
        <p:nvPicPr>
          <p:cNvPr id="12294" name="Рисунок 8" descr="http://festival.1september.ru/articles/514671/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857500"/>
            <a:ext cx="32146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9"/>
          <p:cNvSpPr txBox="1">
            <a:spLocks noChangeArrowheads="1"/>
          </p:cNvSpPr>
          <p:nvPr/>
        </p:nvSpPr>
        <p:spPr bwMode="auto">
          <a:xfrm>
            <a:off x="357188" y="128587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atin typeface="Calibri" pitchFamily="34" charset="0"/>
              </a:rPr>
              <a:t>1</a:t>
            </a:r>
          </a:p>
        </p:txBody>
      </p:sp>
      <p:sp>
        <p:nvSpPr>
          <p:cNvPr id="11272" name="TextBox 10"/>
          <p:cNvSpPr txBox="1">
            <a:spLocks noChangeArrowheads="1"/>
          </p:cNvSpPr>
          <p:nvPr/>
        </p:nvSpPr>
        <p:spPr bwMode="auto">
          <a:xfrm>
            <a:off x="3143250" y="17145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atin typeface="Calibri" pitchFamily="34" charset="0"/>
              </a:rPr>
              <a:t>2</a:t>
            </a:r>
          </a:p>
        </p:txBody>
      </p:sp>
      <p:sp>
        <p:nvSpPr>
          <p:cNvPr id="11273" name="TextBox 11"/>
          <p:cNvSpPr txBox="1">
            <a:spLocks noChangeArrowheads="1"/>
          </p:cNvSpPr>
          <p:nvPr/>
        </p:nvSpPr>
        <p:spPr bwMode="auto">
          <a:xfrm>
            <a:off x="5715000" y="235743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atin typeface="Calibri"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2000"/>
                                        <p:tgtEl>
                                          <p:spTgt spid="1229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checkerboard(across)">
                                      <p:cBhvr>
                                        <p:cTn id="11" dur="2000"/>
                                        <p:tgtEl>
                                          <p:spTgt spid="12293"/>
                                        </p:tgtEl>
                                      </p:cBhvr>
                                    </p:animEffect>
                                  </p:childTnLst>
                                </p:cTn>
                              </p:par>
                            </p:childTnLst>
                          </p:cTn>
                        </p:par>
                        <p:par>
                          <p:cTn id="12" fill="hold" nodeType="afterGroup">
                            <p:stCondLst>
                              <p:cond delay="4000"/>
                            </p:stCondLst>
                            <p:childTnLst>
                              <p:par>
                                <p:cTn id="13" presetID="5" presetClass="entr" presetSubtype="10"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checkerboard(across)">
                                      <p:cBhvr>
                                        <p:cTn id="15" dur="2000"/>
                                        <p:tgtEl>
                                          <p:spTgt spid="12294"/>
                                        </p:tgtEl>
                                      </p:cBhvr>
                                    </p:animEffect>
                                  </p:childTnLst>
                                </p:cTn>
                              </p:par>
                            </p:childTnLst>
                          </p:cTn>
                        </p:par>
                        <p:par>
                          <p:cTn id="16" fill="hold" nodeType="afterGroup">
                            <p:stCondLst>
                              <p:cond delay="6000"/>
                            </p:stCondLst>
                            <p:childTnLst>
                              <p:par>
                                <p:cTn id="17" presetID="35"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style.rotation</p:attrName>
                                        </p:attrNameLst>
                                      </p:cBhvr>
                                      <p:tavLst>
                                        <p:tav tm="0">
                                          <p:val>
                                            <p:fltVal val="720"/>
                                          </p:val>
                                        </p:tav>
                                        <p:tav tm="100000">
                                          <p:val>
                                            <p:fltVal val="0"/>
                                          </p:val>
                                        </p:tav>
                                      </p:tavLst>
                                    </p:anim>
                                    <p:anim calcmode="lin" valueType="num">
                                      <p:cBhvr>
                                        <p:cTn id="21" dur="2000" fill="hold"/>
                                        <p:tgtEl>
                                          <p:spTgt spid="2"/>
                                        </p:tgtEl>
                                        <p:attrNameLst>
                                          <p:attrName>ppt_h</p:attrName>
                                        </p:attrNameLst>
                                      </p:cBhvr>
                                      <p:tavLst>
                                        <p:tav tm="0">
                                          <p:val>
                                            <p:fltVal val="0"/>
                                          </p:val>
                                        </p:tav>
                                        <p:tav tm="100000">
                                          <p:val>
                                            <p:strVal val="#ppt_h"/>
                                          </p:val>
                                        </p:tav>
                                      </p:tavLst>
                                    </p:anim>
                                    <p:anim calcmode="lin" valueType="num">
                                      <p:cBhvr>
                                        <p:cTn id="22"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2290"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6072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970088" y="5659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4613275" y="5802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428625" y="857250"/>
            <a:ext cx="871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b="1">
                <a:solidFill>
                  <a:srgbClr val="FFFF00"/>
                </a:solidFill>
                <a:latin typeface="Bookman Old Style" pitchFamily="18" charset="0"/>
              </a:rPr>
              <a:t>                    </a:t>
            </a:r>
          </a:p>
        </p:txBody>
      </p:sp>
      <p:sp>
        <p:nvSpPr>
          <p:cNvPr id="14351" name="Rectangle 2"/>
          <p:cNvSpPr>
            <a:spLocks noChangeArrowheads="1"/>
          </p:cNvSpPr>
          <p:nvPr/>
        </p:nvSpPr>
        <p:spPr bwMode="auto">
          <a:xfrm>
            <a:off x="571500" y="785813"/>
            <a:ext cx="8572500" cy="708025"/>
          </a:xfrm>
          <a:prstGeom prst="rect">
            <a:avLst/>
          </a:prstGeom>
          <a:noFill/>
          <a:ln w="9525">
            <a:noFill/>
            <a:miter lim="800000"/>
            <a:headEnd/>
            <a:tailEnd/>
          </a:ln>
        </p:spPr>
        <p:txBody>
          <a:bodyPr anchor="ctr">
            <a:spAutoFit/>
          </a:bodyPr>
          <a:lstStyle/>
          <a:p>
            <a:pPr eaLnBrk="0" hangingPunct="0"/>
            <a:r>
              <a:rPr lang="ru-RU" altLang="zh-CN" sz="2000" b="1" u="sng">
                <a:solidFill>
                  <a:schemeClr val="bg1"/>
                </a:solidFill>
                <a:latin typeface="Book Antiqua" pitchFamily="18" charset="0"/>
                <a:cs typeface="Times New Roman" pitchFamily="18" charset="0"/>
              </a:rPr>
              <a:t>ОПЫТ  1. </a:t>
            </a:r>
            <a:r>
              <a:rPr lang="ru-RU" altLang="zh-CN" sz="2000" b="1">
                <a:solidFill>
                  <a:schemeClr val="bg1"/>
                </a:solidFill>
                <a:latin typeface="Book Antiqua" pitchFamily="18" charset="0"/>
                <a:cs typeface="Times New Roman" pitchFamily="18" charset="0"/>
              </a:rPr>
              <a:t>        ПОСТАНОВКА ПРОБЛЕМЫ.</a:t>
            </a:r>
          </a:p>
          <a:p>
            <a:pPr eaLnBrk="0" hangingPunct="0"/>
            <a:endParaRPr lang="ru-RU" altLang="zh-CN" sz="2000" b="1">
              <a:solidFill>
                <a:schemeClr val="bg1"/>
              </a:solidFill>
              <a:latin typeface="Book Antiqua" pitchFamily="18" charset="0"/>
              <a:cs typeface="Times New Roman" pitchFamily="18" charset="0"/>
            </a:endParaRPr>
          </a:p>
        </p:txBody>
      </p:sp>
      <p:sp>
        <p:nvSpPr>
          <p:cNvPr id="12303" name="Прямоугольник 15"/>
          <p:cNvSpPr>
            <a:spLocks noChangeArrowheads="1"/>
          </p:cNvSpPr>
          <p:nvPr/>
        </p:nvSpPr>
        <p:spPr bwMode="auto">
          <a:xfrm>
            <a:off x="428625" y="1500188"/>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a:solidFill>
                  <a:schemeClr val="bg1"/>
                </a:solidFill>
                <a:latin typeface="Bookman Old Style" pitchFamily="18" charset="0"/>
              </a:rPr>
              <a:t>На дно блюдца положите монету, налейте воды, так чтобы  она покрывала монету..</a:t>
            </a:r>
          </a:p>
          <a:p>
            <a:r>
              <a:rPr lang="ru-RU" sz="2400">
                <a:solidFill>
                  <a:srgbClr val="FFFF00"/>
                </a:solidFill>
                <a:latin typeface="Bookman Old Style" pitchFamily="18" charset="0"/>
              </a:rPr>
              <a:t>Как вытащить монету из воды, не намочив пальцы?</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anim calcmode="lin" valueType="num">
                                      <p:cBhvr>
                                        <p:cTn id="8" dur="20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3314"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6072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970088" y="5659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4613275" y="5802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428625" y="857250"/>
            <a:ext cx="871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b="1">
                <a:solidFill>
                  <a:srgbClr val="FFFF00"/>
                </a:solidFill>
                <a:latin typeface="Bookman Old Style" pitchFamily="18" charset="0"/>
              </a:rPr>
              <a:t>                    </a:t>
            </a:r>
          </a:p>
        </p:txBody>
      </p:sp>
      <p:sp>
        <p:nvSpPr>
          <p:cNvPr id="13326" name="Rectangle 1"/>
          <p:cNvSpPr>
            <a:spLocks noChangeArrowheads="1"/>
          </p:cNvSpPr>
          <p:nvPr/>
        </p:nvSpPr>
        <p:spPr bwMode="auto">
          <a:xfrm>
            <a:off x="285750" y="3000375"/>
            <a:ext cx="864393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sz="1200" b="1">
                <a:latin typeface="Bookman Old Style" pitchFamily="18" charset="0"/>
                <a:ea typeface="Calibri" pitchFamily="34" charset="0"/>
                <a:cs typeface="Cambria Math" pitchFamily="18" charset="0"/>
              </a:rPr>
              <a:t> </a:t>
            </a:r>
          </a:p>
          <a:p>
            <a:pPr eaLnBrk="0" hangingPunct="0"/>
            <a:r>
              <a:rPr lang="ru-RU" sz="2000" b="1" u="sng">
                <a:solidFill>
                  <a:schemeClr val="bg1"/>
                </a:solidFill>
                <a:latin typeface="Book Antiqua" pitchFamily="18" charset="0"/>
                <a:ea typeface="Calibri" pitchFamily="34" charset="0"/>
                <a:cs typeface="Times New Roman" pitchFamily="18" charset="0"/>
              </a:rPr>
              <a:t>ОПЫТ   3.</a:t>
            </a:r>
          </a:p>
          <a:p>
            <a:pPr eaLnBrk="0" hangingPunct="0"/>
            <a:endParaRPr lang="ru-RU" sz="2000">
              <a:solidFill>
                <a:schemeClr val="bg1"/>
              </a:solidFill>
              <a:latin typeface="Book Antiqua" pitchFamily="18" charset="0"/>
              <a:ea typeface="Calibri" pitchFamily="34" charset="0"/>
              <a:cs typeface="Times New Roman" pitchFamily="18" charset="0"/>
            </a:endParaRPr>
          </a:p>
          <a:p>
            <a:pPr eaLnBrk="0" hangingPunct="0"/>
            <a:r>
              <a:rPr lang="ru-RU" sz="2000">
                <a:solidFill>
                  <a:schemeClr val="bg1"/>
                </a:solidFill>
                <a:latin typeface="Book Antiqua" pitchFamily="18" charset="0"/>
                <a:ea typeface="Calibri" pitchFamily="34" charset="0"/>
                <a:cs typeface="Times New Roman" pitchFamily="18" charset="0"/>
              </a:rPr>
              <a:t>Берем две такие пробирки, чтобы одна из них могла </a:t>
            </a:r>
          </a:p>
          <a:p>
            <a:pPr eaLnBrk="0" hangingPunct="0"/>
            <a:r>
              <a:rPr lang="ru-RU" sz="2000">
                <a:solidFill>
                  <a:schemeClr val="bg1"/>
                </a:solidFill>
                <a:latin typeface="Book Antiqua" pitchFamily="18" charset="0"/>
                <a:ea typeface="Calibri" pitchFamily="34" charset="0"/>
                <a:cs typeface="Times New Roman" pitchFamily="18" charset="0"/>
              </a:rPr>
              <a:t>свободно входить в другую. В широкую нальем немного воды, а затем вставим в нее короткую узкую пробирку. Если теперь перевернуть пробирки, то мы увидим, что узкая пробирка не упадет, а, наоборот, по мере вытекания воды будет подниматься вверх, втягиваясь в широкую пробирку.</a:t>
            </a:r>
            <a:endParaRPr lang="ru-RU" sz="2000">
              <a:solidFill>
                <a:schemeClr val="bg1"/>
              </a:solidFill>
              <a:latin typeface="Book Antiqua" pitchFamily="18" charset="0"/>
            </a:endParaRPr>
          </a:p>
          <a:p>
            <a:pPr algn="ctr" eaLnBrk="0" hangingPunct="0">
              <a:lnSpc>
                <a:spcPct val="150000"/>
              </a:lnSpc>
            </a:pPr>
            <a:r>
              <a:rPr lang="ru-RU" sz="2000">
                <a:solidFill>
                  <a:schemeClr val="bg1"/>
                </a:solidFill>
                <a:latin typeface="Book Antiqua" pitchFamily="18" charset="0"/>
                <a:cs typeface="Calibri" pitchFamily="34" charset="0"/>
              </a:rPr>
              <a:t>                </a:t>
            </a:r>
            <a:r>
              <a:rPr lang="ru-RU" sz="2000">
                <a:solidFill>
                  <a:srgbClr val="FFFF00"/>
                </a:solidFill>
                <a:latin typeface="Book Antiqua" pitchFamily="18" charset="0"/>
                <a:cs typeface="Calibri" pitchFamily="34" charset="0"/>
              </a:rPr>
              <a:t>Почему же  это  происходит ?   </a:t>
            </a:r>
            <a:endParaRPr lang="ru-RU" sz="2000">
              <a:solidFill>
                <a:srgbClr val="FFFF00"/>
              </a:solidFill>
              <a:latin typeface="Book Antiqua" pitchFamily="18" charset="0"/>
            </a:endParaRPr>
          </a:p>
          <a:p>
            <a:pPr eaLnBrk="0" hangingPunct="0"/>
            <a:r>
              <a:rPr lang="en-US" sz="2000">
                <a:solidFill>
                  <a:schemeClr val="bg1"/>
                </a:solidFill>
                <a:latin typeface="Book Antiqua" pitchFamily="18" charset="0"/>
                <a:cs typeface="Calibri" pitchFamily="34" charset="0"/>
              </a:rPr>
              <a:t>                         </a:t>
            </a:r>
            <a:endParaRPr lang="en-US" sz="2000">
              <a:solidFill>
                <a:schemeClr val="bg1"/>
              </a:solidFill>
              <a:latin typeface="Book Antiqua" pitchFamily="18" charset="0"/>
            </a:endParaRPr>
          </a:p>
        </p:txBody>
      </p:sp>
      <p:sp>
        <p:nvSpPr>
          <p:cNvPr id="13327" name="Rectangle 2"/>
          <p:cNvSpPr>
            <a:spLocks noChangeArrowheads="1"/>
          </p:cNvSpPr>
          <p:nvPr/>
        </p:nvSpPr>
        <p:spPr bwMode="auto">
          <a:xfrm>
            <a:off x="357188" y="357188"/>
            <a:ext cx="8572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altLang="zh-CN" sz="2000" b="1" u="sng">
                <a:solidFill>
                  <a:schemeClr val="bg1"/>
                </a:solidFill>
                <a:latin typeface="Book Antiqua" pitchFamily="18" charset="0"/>
                <a:cs typeface="Times New Roman" pitchFamily="18" charset="0"/>
              </a:rPr>
              <a:t>ОПЫТ  2.</a:t>
            </a:r>
          </a:p>
          <a:p>
            <a:pPr eaLnBrk="0" hangingPunct="0"/>
            <a:endParaRPr lang="ru-RU" altLang="zh-CN" sz="2000" b="1">
              <a:solidFill>
                <a:schemeClr val="bg1"/>
              </a:solidFill>
              <a:latin typeface="Book Antiqua" pitchFamily="18" charset="0"/>
              <a:cs typeface="Times New Roman" pitchFamily="18" charset="0"/>
            </a:endParaRPr>
          </a:p>
          <a:p>
            <a:pPr eaLnBrk="0" hangingPunct="0"/>
            <a:r>
              <a:rPr lang="ru-RU" altLang="zh-CN" sz="2000">
                <a:solidFill>
                  <a:schemeClr val="bg1"/>
                </a:solidFill>
                <a:latin typeface="Book Antiqua" pitchFamily="18" charset="0"/>
                <a:cs typeface="Times New Roman" pitchFamily="18" charset="0"/>
              </a:rPr>
              <a:t>Возьмите стеклянный колбу с подключенной трубкой.  Откачайте  из  колбы  воздух в 3-4 приема, каждый  раз зажимая  конец  трубки, чтобы в нее не входил воздух. Опустите конец трубки в воду, и вы увидите внутри  шара  фонтан. </a:t>
            </a:r>
          </a:p>
          <a:p>
            <a:pPr eaLnBrk="0" hangingPunct="0"/>
            <a:endParaRPr lang="ru-RU" altLang="zh-CN" sz="2000">
              <a:solidFill>
                <a:srgbClr val="FFFF00"/>
              </a:solidFill>
              <a:latin typeface="Book Antiqua" pitchFamily="18" charset="0"/>
              <a:cs typeface="Times New Roman" pitchFamily="18" charset="0"/>
            </a:endParaRPr>
          </a:p>
          <a:p>
            <a:pPr algn="ctr" eaLnBrk="0" hangingPunct="0"/>
            <a:r>
              <a:rPr lang="ru-RU" altLang="zh-CN" sz="2000">
                <a:solidFill>
                  <a:srgbClr val="FFFF00"/>
                </a:solidFill>
                <a:latin typeface="Book Antiqua" pitchFamily="18" charset="0"/>
                <a:cs typeface="Times New Roman" pitchFamily="18" charset="0"/>
              </a:rPr>
              <a:t>Почему  так  происходит?</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anim calcmode="lin" valueType="num">
                                      <p:cBhvr>
                                        <p:cTn id="8" dur="20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4338"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6072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970088" y="5659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4613275" y="5802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Box 24"/>
          <p:cNvSpPr txBox="1">
            <a:spLocks noChangeArrowheads="1"/>
          </p:cNvSpPr>
          <p:nvPr/>
        </p:nvSpPr>
        <p:spPr bwMode="auto">
          <a:xfrm>
            <a:off x="428625" y="857250"/>
            <a:ext cx="871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b="1">
                <a:solidFill>
                  <a:srgbClr val="FFFF00"/>
                </a:solidFill>
                <a:latin typeface="Bookman Old Style" pitchFamily="18" charset="0"/>
              </a:rPr>
              <a:t>                    </a:t>
            </a:r>
          </a:p>
        </p:txBody>
      </p:sp>
      <p:sp>
        <p:nvSpPr>
          <p:cNvPr id="14350" name="Rectangle 1"/>
          <p:cNvSpPr>
            <a:spLocks noChangeArrowheads="1"/>
          </p:cNvSpPr>
          <p:nvPr/>
        </p:nvSpPr>
        <p:spPr bwMode="auto">
          <a:xfrm>
            <a:off x="214313" y="428625"/>
            <a:ext cx="864393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sz="2000" b="1">
                <a:latin typeface="Bookman Old Style" pitchFamily="18" charset="0"/>
                <a:ea typeface="Calibri" pitchFamily="34" charset="0"/>
                <a:cs typeface="Cambria Math" pitchFamily="18" charset="0"/>
              </a:rPr>
              <a:t> </a:t>
            </a:r>
            <a:r>
              <a:rPr lang="ru-RU" sz="2000" b="1">
                <a:solidFill>
                  <a:schemeClr val="bg1"/>
                </a:solidFill>
                <a:latin typeface="Bookman Old Style" pitchFamily="18" charset="0"/>
                <a:ea typeface="Calibri" pitchFamily="34" charset="0"/>
                <a:cs typeface="Times New Roman" pitchFamily="18" charset="0"/>
              </a:rPr>
              <a:t> ОПЫТ 4</a:t>
            </a:r>
            <a:r>
              <a:rPr lang="ru-RU" sz="2400" b="1">
                <a:solidFill>
                  <a:schemeClr val="bg1"/>
                </a:solidFill>
                <a:latin typeface="Bookman Old Style" pitchFamily="18" charset="0"/>
                <a:ea typeface="Calibri" pitchFamily="34" charset="0"/>
                <a:cs typeface="Times New Roman" pitchFamily="18" charset="0"/>
              </a:rPr>
              <a:t>.   </a:t>
            </a:r>
            <a:r>
              <a:rPr lang="ru-RU" sz="2000" b="1">
                <a:solidFill>
                  <a:schemeClr val="bg1"/>
                </a:solidFill>
                <a:latin typeface="Bookman Old Style" pitchFamily="18" charset="0"/>
                <a:ea typeface="Calibri" pitchFamily="34" charset="0"/>
                <a:cs typeface="Times New Roman" pitchFamily="18" charset="0"/>
              </a:rPr>
              <a:t>Опустить  яйцо в бутылку</a:t>
            </a:r>
          </a:p>
          <a:p>
            <a:pPr eaLnBrk="0" hangingPunct="0"/>
            <a:endParaRPr lang="ru-RU" sz="2200" b="1">
              <a:solidFill>
                <a:schemeClr val="bg1"/>
              </a:solidFill>
              <a:latin typeface="Bookman Old Style" pitchFamily="18" charset="0"/>
              <a:ea typeface="Calibri" pitchFamily="34" charset="0"/>
              <a:cs typeface="Times New Roman" pitchFamily="18" charset="0"/>
            </a:endParaRPr>
          </a:p>
          <a:p>
            <a:pPr eaLnBrk="0" hangingPunct="0"/>
            <a:endParaRPr lang="ru-RU" sz="2200">
              <a:solidFill>
                <a:schemeClr val="bg1"/>
              </a:solidFill>
            </a:endParaRPr>
          </a:p>
          <a:p>
            <a:pPr eaLnBrk="0" hangingPunct="0">
              <a:lnSpc>
                <a:spcPct val="150000"/>
              </a:lnSpc>
            </a:pPr>
            <a:r>
              <a:rPr lang="ru-RU" sz="2200">
                <a:solidFill>
                  <a:schemeClr val="bg1"/>
                </a:solidFill>
                <a:latin typeface="Bookman Old Style" pitchFamily="18" charset="0"/>
                <a:cs typeface="Calibri" pitchFamily="34" charset="0"/>
              </a:rPr>
              <a:t> </a:t>
            </a:r>
            <a:endParaRPr lang="en-US" sz="2200">
              <a:solidFill>
                <a:schemeClr val="bg1"/>
              </a:solidFill>
            </a:endParaRPr>
          </a:p>
        </p:txBody>
      </p:sp>
      <p:sp>
        <p:nvSpPr>
          <p:cNvPr id="16399" name="Rectangle 15"/>
          <p:cNvSpPr>
            <a:spLocks noChangeArrowheads="1"/>
          </p:cNvSpPr>
          <p:nvPr/>
        </p:nvSpPr>
        <p:spPr bwMode="auto">
          <a:xfrm>
            <a:off x="357188" y="785813"/>
            <a:ext cx="878681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ru-RU" altLang="zh-CN" sz="2000">
              <a:solidFill>
                <a:srgbClr val="FFFFFF"/>
              </a:solidFill>
              <a:latin typeface="Book Antiqua" pitchFamily="18" charset="0"/>
              <a:cs typeface="Times New Roman" pitchFamily="18" charset="0"/>
            </a:endParaRPr>
          </a:p>
          <a:p>
            <a:pPr eaLnBrk="0" hangingPunct="0"/>
            <a:r>
              <a:rPr lang="ru-RU" altLang="zh-CN" sz="2000">
                <a:solidFill>
                  <a:srgbClr val="FFFFFF"/>
                </a:solidFill>
                <a:latin typeface="Book Antiqua" pitchFamily="18" charset="0"/>
                <a:cs typeface="Times New Roman" pitchFamily="18" charset="0"/>
              </a:rPr>
              <a:t>В бутылку с широким горлышком  опустить зажженную бумагу и быстро закрыть горлышко круто сваренным и очищенным яйцом. Яйцо постепенно втягивается и проваливается внутрь бутылки. </a:t>
            </a:r>
          </a:p>
          <a:p>
            <a:pPr eaLnBrk="0" hangingPunct="0"/>
            <a:r>
              <a:rPr lang="ru-RU" altLang="zh-CN" sz="2000">
                <a:solidFill>
                  <a:srgbClr val="FFC000"/>
                </a:solidFill>
                <a:latin typeface="Bookman Old Style" pitchFamily="18" charset="0"/>
                <a:cs typeface="Times New Roman" pitchFamily="18" charset="0"/>
              </a:rPr>
              <a:t>   Объясните как это происходит</a:t>
            </a:r>
            <a:r>
              <a:rPr lang="ru-RU" altLang="zh-CN" sz="2000">
                <a:solidFill>
                  <a:srgbClr val="FFFFFF"/>
                </a:solidFill>
                <a:latin typeface="Bookman Old Style" pitchFamily="18" charset="0"/>
                <a:cs typeface="Times New Roman" pitchFamily="18" charset="0"/>
              </a:rPr>
              <a:t>.                                                                    </a:t>
            </a:r>
            <a:endParaRPr lang="ru-RU" altLang="zh-CN" i="1">
              <a:solidFill>
                <a:schemeClr val="bg1"/>
              </a:solidFill>
              <a:latin typeface="Times New Roman" pitchFamily="18" charset="0"/>
              <a:cs typeface="Times New Roman" pitchFamily="18" charset="0"/>
            </a:endParaRPr>
          </a:p>
          <a:p>
            <a:pPr eaLnBrk="0" hangingPunct="0"/>
            <a:endParaRPr lang="ru-RU" altLang="zh-CN" i="1">
              <a:solidFill>
                <a:schemeClr val="bg1"/>
              </a:solidFill>
              <a:latin typeface="Times New Roman" pitchFamily="18" charset="0"/>
              <a:cs typeface="Times New Roman" pitchFamily="18" charset="0"/>
            </a:endParaRPr>
          </a:p>
          <a:p>
            <a:pPr eaLnBrk="0" hangingPunct="0"/>
            <a:r>
              <a:rPr lang="ru-RU" altLang="zh-CN" sz="2000" b="1">
                <a:solidFill>
                  <a:schemeClr val="bg1"/>
                </a:solidFill>
                <a:latin typeface="Bookman Old Style" pitchFamily="18" charset="0"/>
                <a:cs typeface="Times New Roman" pitchFamily="18" charset="0"/>
              </a:rPr>
              <a:t> ОПЫТ 5.      Можно ли носить воду в решете?</a:t>
            </a:r>
          </a:p>
          <a:p>
            <a:pPr eaLnBrk="0" hangingPunct="0"/>
            <a:endParaRPr lang="ru-RU" altLang="zh-CN" sz="2000" b="1">
              <a:latin typeface="Bookman Old Style" pitchFamily="18" charset="0"/>
              <a:cs typeface="Times New Roman" pitchFamily="18" charset="0"/>
            </a:endParaRPr>
          </a:p>
        </p:txBody>
      </p:sp>
      <p:sp>
        <p:nvSpPr>
          <p:cNvPr id="16" name="Прямоугольник 15"/>
          <p:cNvSpPr>
            <a:spLocks noChangeArrowheads="1"/>
          </p:cNvSpPr>
          <p:nvPr/>
        </p:nvSpPr>
        <p:spPr bwMode="auto">
          <a:xfrm>
            <a:off x="214313" y="3143250"/>
            <a:ext cx="864393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a:solidFill>
                  <a:schemeClr val="bg1"/>
                </a:solidFill>
                <a:latin typeface="Book Antiqua" pitchFamily="18" charset="0"/>
              </a:rPr>
              <a:t>Возьмите пластиковую бутылку и сделайте при помощи раскаленной иглы в дне несколько отверстий. В результате дно выглядит как решето. Так же сделайте одно отверстие в пробке. Налейте в бутылку воды и закройте бутылку пробкой. Если закрыть отверстие в пробке пальцем  вода перестает выливаться из бутылки. Если не закрывать отверстие в пробке - вода выливается через отверстия в дне.</a:t>
            </a:r>
          </a:p>
          <a:p>
            <a:r>
              <a:rPr lang="ru-RU" sz="2000">
                <a:solidFill>
                  <a:schemeClr val="bg1"/>
                </a:solidFill>
                <a:latin typeface="Book Antiqua" pitchFamily="18" charset="0"/>
              </a:rPr>
              <a:t>Когда мы перекрываем отверстие в пробке, мы закрываем доступ атмосфере, и она не давит на воду. Как только мы открываем отверстие в пробке, атмосфера начинает давить и вода выливается.</a:t>
            </a:r>
          </a:p>
          <a:p>
            <a:r>
              <a:rPr lang="ru-RU" sz="2000">
                <a:solidFill>
                  <a:srgbClr val="FFC000"/>
                </a:solidFill>
                <a:latin typeface="Book Antiqua" pitchFamily="18" charset="0"/>
              </a:rPr>
              <a:t>А еще говорят воду нельзя носить в решете. Вы согласны с этим утверждением?</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99">
                                            <p:txEl>
                                              <p:pRg st="1" end="1"/>
                                            </p:txEl>
                                          </p:spTgt>
                                        </p:tgtEl>
                                        <p:attrNameLst>
                                          <p:attrName>style.visibility</p:attrName>
                                        </p:attrNameLst>
                                      </p:cBhvr>
                                      <p:to>
                                        <p:strVal val="visible"/>
                                      </p:to>
                                    </p:set>
                                    <p:animEffect transition="in" filter="checkerboard(across)">
                                      <p:cBhvr>
                                        <p:cTn id="7" dur="2000"/>
                                        <p:tgtEl>
                                          <p:spTgt spid="16399">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6399">
                                            <p:txEl>
                                              <p:pRg st="2" end="2"/>
                                            </p:txEl>
                                          </p:spTgt>
                                        </p:tgtEl>
                                        <p:attrNameLst>
                                          <p:attrName>style.visibility</p:attrName>
                                        </p:attrNameLst>
                                      </p:cBhvr>
                                      <p:to>
                                        <p:strVal val="visible"/>
                                      </p:to>
                                    </p:set>
                                    <p:animEffect transition="in" filter="checkerboard(across)">
                                      <p:cBhvr>
                                        <p:cTn id="10" dur="2000"/>
                                        <p:tgtEl>
                                          <p:spTgt spid="163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checkerboard(across)">
                                      <p:cBhvr>
                                        <p:cTn id="15" dur="2000"/>
                                        <p:tgtEl>
                                          <p:spTgt spid="16">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8" dur="2000"/>
                                        <p:tgtEl>
                                          <p:spTgt spid="1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checkerboard(across)">
                                      <p:cBhvr>
                                        <p:cTn id="23" dur="2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5362"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6072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970088" y="5659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4613275" y="5802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428625" y="857250"/>
            <a:ext cx="871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b="1">
                <a:solidFill>
                  <a:srgbClr val="FFFF00"/>
                </a:solidFill>
                <a:latin typeface="Bookman Old Style" pitchFamily="18" charset="0"/>
              </a:rPr>
              <a:t>                    </a:t>
            </a:r>
          </a:p>
        </p:txBody>
      </p:sp>
      <p:sp>
        <p:nvSpPr>
          <p:cNvPr id="15374" name="Rectangle 1"/>
          <p:cNvSpPr>
            <a:spLocks noChangeArrowheads="1"/>
          </p:cNvSpPr>
          <p:nvPr/>
        </p:nvSpPr>
        <p:spPr bwMode="auto">
          <a:xfrm>
            <a:off x="357188" y="582613"/>
            <a:ext cx="85725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sz="1200" b="1">
                <a:latin typeface="Bookman Old Style" pitchFamily="18" charset="0"/>
                <a:ea typeface="Calibri" pitchFamily="34" charset="0"/>
                <a:cs typeface="Cambria Math" pitchFamily="18" charset="0"/>
              </a:rPr>
              <a:t> </a:t>
            </a:r>
            <a:r>
              <a:rPr lang="ru-RU" sz="2200" b="1">
                <a:solidFill>
                  <a:schemeClr val="bg1"/>
                </a:solidFill>
                <a:latin typeface="Bookman Old Style" pitchFamily="18" charset="0"/>
                <a:ea typeface="Calibri" pitchFamily="34" charset="0"/>
                <a:cs typeface="Times New Roman" pitchFamily="18" charset="0"/>
              </a:rPr>
              <a:t> опыт 6</a:t>
            </a:r>
            <a:r>
              <a:rPr lang="ru-RU" sz="2000" b="1">
                <a:solidFill>
                  <a:schemeClr val="bg1"/>
                </a:solidFill>
                <a:latin typeface="Bookman Old Style" pitchFamily="18" charset="0"/>
                <a:ea typeface="Calibri" pitchFamily="34" charset="0"/>
                <a:cs typeface="Times New Roman" pitchFamily="18" charset="0"/>
              </a:rPr>
              <a:t>.       </a:t>
            </a:r>
            <a:r>
              <a:rPr lang="ru-RU" sz="2000" b="1">
                <a:solidFill>
                  <a:schemeClr val="bg1"/>
                </a:solidFill>
                <a:latin typeface="Bookman Old Style" pitchFamily="18" charset="0"/>
              </a:rPr>
              <a:t>    «Волшебная вода»</a:t>
            </a:r>
            <a:endParaRPr lang="ru-RU" sz="2000" b="1">
              <a:solidFill>
                <a:schemeClr val="bg1"/>
              </a:solidFill>
              <a:latin typeface="Bookman Old Style" pitchFamily="18" charset="0"/>
              <a:cs typeface="Calibri" pitchFamily="34" charset="0"/>
            </a:endParaRPr>
          </a:p>
          <a:p>
            <a:pPr eaLnBrk="0" hangingPunct="0"/>
            <a:endParaRPr lang="ru-RU" sz="2200" b="1">
              <a:solidFill>
                <a:schemeClr val="bg1"/>
              </a:solidFill>
              <a:latin typeface="Bookman Old Style" pitchFamily="18" charset="0"/>
              <a:cs typeface="Calibri" pitchFamily="34" charset="0"/>
            </a:endParaRPr>
          </a:p>
          <a:p>
            <a:r>
              <a:rPr lang="ru-RU" sz="2000">
                <a:solidFill>
                  <a:schemeClr val="bg1"/>
                </a:solidFill>
                <a:latin typeface="Bookman Old Style" pitchFamily="18" charset="0"/>
              </a:rPr>
              <a:t>  Оборудование: стакан с водой, лист плотной бумаги.</a:t>
            </a:r>
          </a:p>
          <a:p>
            <a:r>
              <a:rPr lang="ru-RU" sz="2000">
                <a:solidFill>
                  <a:schemeClr val="bg1"/>
                </a:solidFill>
                <a:latin typeface="Bookman Old Style" pitchFamily="18" charset="0"/>
              </a:rPr>
              <a:t>  Наполним до краев стакан с водой и прикроем листом бумаги.    </a:t>
            </a:r>
          </a:p>
          <a:p>
            <a:r>
              <a:rPr lang="ru-RU" sz="2000">
                <a:solidFill>
                  <a:schemeClr val="bg1"/>
                </a:solidFill>
                <a:latin typeface="Bookman Old Style" pitchFamily="18" charset="0"/>
              </a:rPr>
              <a:t>  Аккуратно перевернем стакан, поддерживая бумагу рукой. </a:t>
            </a:r>
          </a:p>
          <a:p>
            <a:endParaRPr lang="ru-RU" sz="2000">
              <a:solidFill>
                <a:srgbClr val="FFFF00"/>
              </a:solidFill>
              <a:latin typeface="Bookman Old Style" pitchFamily="18" charset="0"/>
            </a:endParaRPr>
          </a:p>
          <a:p>
            <a:r>
              <a:rPr lang="ru-RU" sz="2000">
                <a:solidFill>
                  <a:srgbClr val="FFFF00"/>
                </a:solidFill>
                <a:latin typeface="Bookman Old Style" pitchFamily="18" charset="0"/>
              </a:rPr>
              <a:t>       Почему вода не выливается из перевернутого стакана, ведь </a:t>
            </a:r>
          </a:p>
          <a:p>
            <a:r>
              <a:rPr lang="ru-RU" sz="2000">
                <a:solidFill>
                  <a:srgbClr val="FFFF00"/>
                </a:solidFill>
                <a:latin typeface="Bookman Old Style" pitchFamily="18" charset="0"/>
              </a:rPr>
              <a:t>                 на бумагу оказывает давление столб жидкости?</a:t>
            </a:r>
          </a:p>
          <a:p>
            <a:endParaRPr lang="ru-RU" sz="2000">
              <a:solidFill>
                <a:srgbClr val="FFFF00"/>
              </a:solidFill>
              <a:latin typeface="Book Antiqua" pitchFamily="18" charset="0"/>
            </a:endParaRPr>
          </a:p>
          <a:p>
            <a:r>
              <a:rPr lang="ru-RU" sz="2000">
                <a:solidFill>
                  <a:schemeClr val="bg1"/>
                </a:solidFill>
                <a:latin typeface="Book Antiqua" pitchFamily="18" charset="0"/>
              </a:rPr>
              <a:t> ( Или :    Чайный  стакан  наполним до половины  водой  и закроем куском ПОРИСТОЙ  бумаги (салфетка, туалетная  бумага),  а сверху еще куском оконного стекла. Придерживая стекло рукой, перевернуть стакан  вверх дном, а затем возвратить в прежнее положение. Удерживая стекло рукой, убедитесь, что стакан прочно прилип  к нему и не падает.</a:t>
            </a:r>
            <a:endParaRPr lang="ru-RU" sz="2200">
              <a:solidFill>
                <a:schemeClr val="bg1"/>
              </a:solidFill>
            </a:endParaRPr>
          </a:p>
          <a:p>
            <a:pPr eaLnBrk="0" hangingPunct="0">
              <a:lnSpc>
                <a:spcPct val="150000"/>
              </a:lnSpc>
            </a:pPr>
            <a:r>
              <a:rPr lang="ru-RU" sz="2200">
                <a:solidFill>
                  <a:schemeClr val="bg1"/>
                </a:solidFill>
                <a:latin typeface="Bookman Old Style" pitchFamily="18" charset="0"/>
                <a:cs typeface="Calibri" pitchFamily="34" charset="0"/>
              </a:rPr>
              <a:t>  </a:t>
            </a:r>
            <a:endParaRPr lang="ru-RU" sz="2200">
              <a:solidFill>
                <a:srgbClr val="FFFF00"/>
              </a:solidFill>
            </a:endParaRPr>
          </a:p>
          <a:p>
            <a:pPr eaLnBrk="0" hangingPunct="0"/>
            <a:r>
              <a:rPr lang="en-US" sz="2200">
                <a:solidFill>
                  <a:schemeClr val="bg1"/>
                </a:solidFill>
                <a:latin typeface="Calibri" pitchFamily="34" charset="0"/>
                <a:cs typeface="Calibri" pitchFamily="34" charset="0"/>
              </a:rPr>
              <a:t>                         </a:t>
            </a:r>
            <a:endParaRPr lang="en-US" sz="2200">
              <a:solidFill>
                <a:schemeClr val="bg1"/>
              </a:solidFill>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anim calcmode="lin" valueType="num">
                                      <p:cBhvr>
                                        <p:cTn id="8" dur="20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6386"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6072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970088" y="5659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4613275" y="5802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428625" y="857250"/>
            <a:ext cx="871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b="1">
                <a:solidFill>
                  <a:srgbClr val="FFFF00"/>
                </a:solidFill>
                <a:latin typeface="Bookman Old Style" pitchFamily="18" charset="0"/>
              </a:rPr>
              <a:t>                    </a:t>
            </a:r>
          </a:p>
        </p:txBody>
      </p:sp>
      <p:sp>
        <p:nvSpPr>
          <p:cNvPr id="16398" name="Rectangle 1"/>
          <p:cNvSpPr>
            <a:spLocks noChangeArrowheads="1"/>
          </p:cNvSpPr>
          <p:nvPr/>
        </p:nvSpPr>
        <p:spPr bwMode="auto">
          <a:xfrm>
            <a:off x="357188" y="642938"/>
            <a:ext cx="864393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sz="1200" b="1">
                <a:latin typeface="Bookman Old Style" pitchFamily="18" charset="0"/>
                <a:ea typeface="Calibri" pitchFamily="34" charset="0"/>
                <a:cs typeface="Cambria Math" pitchFamily="18" charset="0"/>
              </a:rPr>
              <a:t> </a:t>
            </a:r>
            <a:r>
              <a:rPr lang="ru-RU" sz="2000" b="1">
                <a:solidFill>
                  <a:schemeClr val="bg1"/>
                </a:solidFill>
                <a:latin typeface="Bookman Old Style" pitchFamily="18" charset="0"/>
                <a:ea typeface="Calibri" pitchFamily="34" charset="0"/>
                <a:cs typeface="Times New Roman" pitchFamily="18" charset="0"/>
              </a:rPr>
              <a:t> ОПЫТ 7.          «Магдебургские  полушария»</a:t>
            </a:r>
          </a:p>
          <a:p>
            <a:pPr eaLnBrk="0" hangingPunct="0"/>
            <a:endParaRPr lang="ru-RU" sz="2200">
              <a:solidFill>
                <a:schemeClr val="bg1"/>
              </a:solidFill>
            </a:endParaRPr>
          </a:p>
          <a:p>
            <a:pPr eaLnBrk="0" hangingPunct="0">
              <a:lnSpc>
                <a:spcPct val="150000"/>
              </a:lnSpc>
            </a:pPr>
            <a:r>
              <a:rPr lang="ru-RU" sz="2200">
                <a:solidFill>
                  <a:schemeClr val="bg1"/>
                </a:solidFill>
                <a:latin typeface="Bookman Old Style" pitchFamily="18" charset="0"/>
                <a:cs typeface="Calibri" pitchFamily="34" charset="0"/>
              </a:rPr>
              <a:t> </a:t>
            </a:r>
            <a:endParaRPr lang="en-US" sz="2200">
              <a:solidFill>
                <a:schemeClr val="bg1"/>
              </a:solidFill>
            </a:endParaRPr>
          </a:p>
        </p:txBody>
      </p:sp>
      <p:sp>
        <p:nvSpPr>
          <p:cNvPr id="16399" name="Rectangle 1"/>
          <p:cNvSpPr>
            <a:spLocks noChangeArrowheads="1"/>
          </p:cNvSpPr>
          <p:nvPr/>
        </p:nvSpPr>
        <p:spPr bwMode="auto">
          <a:xfrm>
            <a:off x="357188" y="1285875"/>
            <a:ext cx="87868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altLang="zh-CN" sz="2000">
                <a:solidFill>
                  <a:srgbClr val="FFFFFF"/>
                </a:solidFill>
                <a:latin typeface="Book Antiqua" pitchFamily="18" charset="0"/>
                <a:cs typeface="Times New Roman" pitchFamily="18" charset="0"/>
              </a:rPr>
              <a:t>Возьмите  два  стеклянных  стакана, огарок свечи,  немного газетной бумаги  и ножницы. Поставьте  зажженный  огарок  в  один из стаканов. Вырежьте  из  нескольких  слоев  газетной  бумаги  круг  диаметром  немного  большим, чем  внешний  край  стакана.  Затем вырежьте  середину  круга  таким  образом, чтобы  большая  часть отверстия  стакана  оставалась  открытой.  Смочите  бумагу  водой, полученную  эластичную  прокладку  положите  на  верхний  край первого  стакана.  Осторожно  поставьте  на  прокладку  перевернутый второй  стакан  и  прижмите  его  к  бумаге  так,  чтобы  внутреннее пространство  обеих  стаканов  оказалось  изолированным  от  внешнего  воздуха. Свеча  вскоре  потухнет. Теперь , взявшись  рукой  за  верхний  стакан, поднимите  его.  Нижний  стакан  как  бы  прилип  к  верхнему  стакану  и  поднялся  вместе  с  ним. </a:t>
            </a:r>
          </a:p>
          <a:p>
            <a:pPr eaLnBrk="0" hangingPunct="0"/>
            <a:endParaRPr lang="ru-RU" altLang="zh-CN" sz="2000">
              <a:solidFill>
                <a:srgbClr val="FFFFFF"/>
              </a:solidFill>
              <a:latin typeface="Book Antiqua" pitchFamily="18" charset="0"/>
              <a:cs typeface="Times New Roman" pitchFamily="18" charset="0"/>
            </a:endParaRPr>
          </a:p>
          <a:p>
            <a:pPr algn="ctr" eaLnBrk="0" hangingPunct="0"/>
            <a:r>
              <a:rPr lang="ru-RU" altLang="zh-CN" sz="2000">
                <a:solidFill>
                  <a:srgbClr val="FFFF00"/>
                </a:solidFill>
                <a:latin typeface="Book Antiqua" pitchFamily="18" charset="0"/>
                <a:cs typeface="Times New Roman" pitchFamily="18" charset="0"/>
              </a:rPr>
              <a:t>Объясните этот опыт.</a:t>
            </a:r>
          </a:p>
          <a:p>
            <a:pPr eaLnBrk="0" hangingPunct="0"/>
            <a:endParaRPr lang="ru-RU" altLang="zh-CN" sz="2000">
              <a:cs typeface="Times New Roman" pitchFamily="18" charset="0"/>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anim calcmode="lin" valueType="num">
                                      <p:cBhvr>
                                        <p:cTn id="8" dur="20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7410"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4" descr="00067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8188" y="6072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970088" y="5659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4613275" y="5802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58" descr="0007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500063" y="1143000"/>
            <a:ext cx="8501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a:solidFill>
                  <a:schemeClr val="bg1"/>
                </a:solidFill>
                <a:latin typeface="Bookman Old Style" pitchFamily="18" charset="0"/>
              </a:rPr>
              <a:t>В полиэтиленовую бутылку из-под воды наливается теплая вода. Подержав некоторое время, воду выливаем  и закрываем  крышкой  бутылку. Наблюдаем, как бутылка с треском начинает деформироваться. </a:t>
            </a:r>
          </a:p>
          <a:p>
            <a:pPr eaLnBrk="1" hangingPunct="1"/>
            <a:r>
              <a:rPr lang="ru-RU" sz="2400">
                <a:solidFill>
                  <a:srgbClr val="FFFF00"/>
                </a:solidFill>
                <a:latin typeface="Bookman Old Style" pitchFamily="18" charset="0"/>
              </a:rPr>
              <a:t>           Объясните это  явление.</a:t>
            </a:r>
          </a:p>
        </p:txBody>
      </p:sp>
      <p:sp>
        <p:nvSpPr>
          <p:cNvPr id="17422" name="Rectangle 1"/>
          <p:cNvSpPr>
            <a:spLocks noChangeArrowheads="1"/>
          </p:cNvSpPr>
          <p:nvPr/>
        </p:nvSpPr>
        <p:spPr bwMode="auto">
          <a:xfrm>
            <a:off x="500063" y="688975"/>
            <a:ext cx="84296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sz="1200" b="1">
                <a:latin typeface="Bookman Old Style" pitchFamily="18" charset="0"/>
                <a:ea typeface="Calibri" pitchFamily="34" charset="0"/>
                <a:cs typeface="Cambria Math" pitchFamily="18" charset="0"/>
              </a:rPr>
              <a:t> </a:t>
            </a:r>
            <a:r>
              <a:rPr lang="ru-RU" sz="2200" b="1">
                <a:solidFill>
                  <a:schemeClr val="bg1"/>
                </a:solidFill>
                <a:latin typeface="Bookman Old Style" pitchFamily="18" charset="0"/>
                <a:ea typeface="Calibri" pitchFamily="34" charset="0"/>
                <a:cs typeface="Times New Roman" pitchFamily="18" charset="0"/>
              </a:rPr>
              <a:t> ОПЫТ 8.</a:t>
            </a:r>
          </a:p>
          <a:p>
            <a:pPr eaLnBrk="0" hangingPunct="0"/>
            <a:endParaRPr lang="ru-RU" sz="2200" b="1">
              <a:solidFill>
                <a:schemeClr val="bg1"/>
              </a:solidFill>
              <a:latin typeface="Bookman Old Style" pitchFamily="18" charset="0"/>
              <a:ea typeface="Calibri" pitchFamily="34" charset="0"/>
              <a:cs typeface="Times New Roman" pitchFamily="18" charset="0"/>
            </a:endParaRPr>
          </a:p>
          <a:p>
            <a:pPr eaLnBrk="0" hangingPunct="0"/>
            <a:endParaRPr lang="ru-RU" sz="2200">
              <a:solidFill>
                <a:schemeClr val="bg1"/>
              </a:solidFill>
            </a:endParaRPr>
          </a:p>
          <a:p>
            <a:pPr eaLnBrk="0" hangingPunct="0">
              <a:lnSpc>
                <a:spcPct val="150000"/>
              </a:lnSpc>
            </a:pPr>
            <a:r>
              <a:rPr lang="ru-RU" sz="2200">
                <a:solidFill>
                  <a:schemeClr val="bg1"/>
                </a:solidFill>
                <a:latin typeface="Bookman Old Style" pitchFamily="18" charset="0"/>
                <a:cs typeface="Calibri" pitchFamily="34" charset="0"/>
              </a:rPr>
              <a:t> </a:t>
            </a:r>
            <a:r>
              <a:rPr lang="en-US" sz="2200">
                <a:solidFill>
                  <a:schemeClr val="bg1"/>
                </a:solidFill>
                <a:latin typeface="Calibri" pitchFamily="34" charset="0"/>
                <a:cs typeface="Calibri" pitchFamily="34" charset="0"/>
              </a:rPr>
              <a:t>                         </a:t>
            </a:r>
            <a:endParaRPr lang="en-US" sz="2200">
              <a:solidFill>
                <a:schemeClr val="bg1"/>
              </a:solidFill>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anim calcmode="lin" valueType="num">
                                      <p:cBhvr>
                                        <p:cTn id="8" dur="20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animEffect transition="in" filter="fade">
                                      <p:cBhvr>
                                        <p:cTn id="15" dur="2000"/>
                                        <p:tgtEl>
                                          <p:spTgt spid="25">
                                            <p:txEl>
                                              <p:pRg st="1" end="1"/>
                                            </p:txEl>
                                          </p:spTgt>
                                        </p:tgtEl>
                                      </p:cBhvr>
                                    </p:animEffect>
                                    <p:anim calcmode="lin" valueType="num">
                                      <p:cBhvr>
                                        <p:cTn id="16" dur="2000" fill="hold"/>
                                        <p:tgtEl>
                                          <p:spTgt spid="25">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25">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2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5362" name="Picture 4" descr="F:\картинки к весу атм\3-1.jpg"/>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572000" y="1285875"/>
            <a:ext cx="428625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descr="F:\картинки к весу атм\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285875"/>
            <a:ext cx="40005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3" descr="002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858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1" descr="00073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76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7" descr="00073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6207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8" descr="00073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230832">
            <a:off x="655638" y="8651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4" descr="00067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56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5" descr="00073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66" descr="002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1969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68" descr="00067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0825" y="836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69" descr="002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80" descr="00073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487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81" descr="002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9975" y="40481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82" descr="00067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042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Box 35"/>
          <p:cNvSpPr txBox="1">
            <a:spLocks noChangeArrowheads="1"/>
          </p:cNvSpPr>
          <p:nvPr/>
        </p:nvSpPr>
        <p:spPr bwMode="auto">
          <a:xfrm>
            <a:off x="3714750" y="928688"/>
            <a:ext cx="2571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endParaRPr lang="ru-RU" sz="2400">
              <a:solidFill>
                <a:schemeClr val="bg1"/>
              </a:solidFill>
              <a:latin typeface="Bookman Old Style" pitchFamily="18" charset="0"/>
            </a:endParaRPr>
          </a:p>
          <a:p>
            <a:pPr eaLnBrk="1" hangingPunct="1">
              <a:buFontTx/>
              <a:buAutoNum type="arabicPeriod"/>
            </a:pPr>
            <a:endParaRPr lang="ru-RU" sz="2400">
              <a:solidFill>
                <a:schemeClr val="bg1"/>
              </a:solidFill>
              <a:latin typeface="Bookman Old Style" pitchFamily="18" charset="0"/>
            </a:endParaRPr>
          </a:p>
        </p:txBody>
      </p:sp>
      <p:sp>
        <p:nvSpPr>
          <p:cNvPr id="15384" name="TextBox 38"/>
          <p:cNvSpPr txBox="1">
            <a:spLocks noChangeArrowheads="1"/>
          </p:cNvSpPr>
          <p:nvPr/>
        </p:nvSpPr>
        <p:spPr bwMode="auto">
          <a:xfrm>
            <a:off x="214313" y="214313"/>
            <a:ext cx="8702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800">
                <a:solidFill>
                  <a:schemeClr val="bg1"/>
                </a:solidFill>
                <a:latin typeface="Bookman Old Style" pitchFamily="18" charset="0"/>
              </a:rPr>
              <a:t>Автоматическая  поилка  для  птиц.</a:t>
            </a:r>
          </a:p>
          <a:p>
            <a:pPr algn="ctr" eaLnBrk="1" hangingPunct="1"/>
            <a:r>
              <a:rPr lang="ru-RU" sz="2800">
                <a:solidFill>
                  <a:schemeClr val="bg1"/>
                </a:solidFill>
                <a:latin typeface="Bookman Old Style" pitchFamily="18" charset="0"/>
              </a:rPr>
              <a:t>Объясните принцип работы этого устройства?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2000"/>
                                        <p:tgtEl>
                                          <p:spTgt spid="15363"/>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5384">
                                            <p:txEl>
                                              <p:pRg st="0" end="0"/>
                                            </p:txEl>
                                          </p:spTgt>
                                        </p:tgtEl>
                                        <p:attrNameLst>
                                          <p:attrName>style.visibility</p:attrName>
                                        </p:attrNameLst>
                                      </p:cBhvr>
                                      <p:to>
                                        <p:strVal val="visible"/>
                                      </p:to>
                                    </p:set>
                                    <p:animEffect transition="in" filter="checkerboard(across)">
                                      <p:cBhvr>
                                        <p:cTn id="11" dur="3000"/>
                                        <p:tgtEl>
                                          <p:spTgt spid="15384">
                                            <p:txEl>
                                              <p:pRg st="0" end="0"/>
                                            </p:txEl>
                                          </p:spTgt>
                                        </p:tgtEl>
                                      </p:cBhvr>
                                    </p:animEffect>
                                  </p:childTnLst>
                                </p:cTn>
                              </p:par>
                            </p:childTnLst>
                          </p:cTn>
                        </p:par>
                        <p:par>
                          <p:cTn id="12" fill="hold" nodeType="afterGroup">
                            <p:stCondLst>
                              <p:cond delay="5000"/>
                            </p:stCondLst>
                            <p:childTnLst>
                              <p:par>
                                <p:cTn id="13" presetID="5" presetClass="entr" presetSubtype="10" fill="hold" nodeType="afterEffect">
                                  <p:stCondLst>
                                    <p:cond delay="0"/>
                                  </p:stCondLst>
                                  <p:childTnLst>
                                    <p:set>
                                      <p:cBhvr>
                                        <p:cTn id="14" dur="1" fill="hold">
                                          <p:stCondLst>
                                            <p:cond delay="0"/>
                                          </p:stCondLst>
                                        </p:cTn>
                                        <p:tgtEl>
                                          <p:spTgt spid="15384">
                                            <p:txEl>
                                              <p:pRg st="1" end="1"/>
                                            </p:txEl>
                                          </p:spTgt>
                                        </p:tgtEl>
                                        <p:attrNameLst>
                                          <p:attrName>style.visibility</p:attrName>
                                        </p:attrNameLst>
                                      </p:cBhvr>
                                      <p:to>
                                        <p:strVal val="visible"/>
                                      </p:to>
                                    </p:set>
                                    <p:animEffect transition="in" filter="checkerboard(across)">
                                      <p:cBhvr>
                                        <p:cTn id="15" dur="3000"/>
                                        <p:tgtEl>
                                          <p:spTgt spid="1538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animEffect transition="in" filter="checkerboard(across)">
                                      <p:cBhvr>
                                        <p:cTn id="2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9458" name="Picture 4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4746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1"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7"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6207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8"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655638" y="8651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525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6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64"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6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65"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6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68"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69"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70"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21310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7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14128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72"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4292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73"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256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74"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8677275" y="10810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75"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28527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76"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386080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7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8054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78"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530066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79"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0847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80"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81"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40481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8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83"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46529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84"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18446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214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Прямоугольник 36"/>
          <p:cNvSpPr/>
          <p:nvPr/>
        </p:nvSpPr>
        <p:spPr>
          <a:xfrm>
            <a:off x="500034" y="1928802"/>
            <a:ext cx="8215371" cy="1754326"/>
          </a:xfrm>
          <a:prstGeom prst="rect">
            <a:avLst/>
          </a:prstGeom>
          <a:noFill/>
        </p:spPr>
        <p:txBody>
          <a:bodyPr>
            <a:spAutoFit/>
          </a:bodyPr>
          <a:lstStyle/>
          <a:p>
            <a:pPr algn="ctr">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Georgia" pitchFamily="18" charset="0"/>
              </a:rPr>
              <a:t>Действие атмосферы в живой природе. </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20482" name="Picture 4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4746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1"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7"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6207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8"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655638" y="8651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525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6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64"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6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65"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68"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69"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70"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21310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7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14128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72"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4292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73"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256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74"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8677275" y="10810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75"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28527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76"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386080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7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8054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78"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530066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79"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0847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80"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81"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40481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8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83"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46529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84"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18446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214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3" name="TextBox 33"/>
          <p:cNvSpPr txBox="1">
            <a:spLocks noChangeArrowheads="1"/>
          </p:cNvSpPr>
          <p:nvPr/>
        </p:nvSpPr>
        <p:spPr bwMode="auto">
          <a:xfrm>
            <a:off x="1143000" y="1071563"/>
            <a:ext cx="75723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solidFill>
                  <a:srgbClr val="FFFF00"/>
                </a:solidFill>
                <a:latin typeface="Georgia" pitchFamily="18" charset="0"/>
              </a:rPr>
              <a:t>Цели :</a:t>
            </a:r>
          </a:p>
          <a:p>
            <a:pPr eaLnBrk="1" hangingPunct="1">
              <a:buFontTx/>
              <a:buChar char="-"/>
            </a:pPr>
            <a:r>
              <a:rPr lang="ru-RU" sz="2400">
                <a:solidFill>
                  <a:srgbClr val="FFFF00"/>
                </a:solidFill>
                <a:latin typeface="Georgia" pitchFamily="18" charset="0"/>
              </a:rPr>
              <a:t>  обобщение и расширение знаний, полученных  на  уроках  географии  и  биологии  об  атмосфере  и  атмосферному  давлению; </a:t>
            </a:r>
          </a:p>
          <a:p>
            <a:pPr eaLnBrk="1" hangingPunct="1">
              <a:buFontTx/>
              <a:buChar char="-"/>
            </a:pPr>
            <a:r>
              <a:rPr lang="ru-RU" sz="2400">
                <a:solidFill>
                  <a:srgbClr val="FFFF00"/>
                </a:solidFill>
                <a:latin typeface="Georgia" pitchFamily="18" charset="0"/>
              </a:rPr>
              <a:t>   формирование  представлений  об  атмосферном давлении  с  физической точки зрения,  роли атмосферного  давления  в  жизни  человека  и  животных;</a:t>
            </a:r>
          </a:p>
          <a:p>
            <a:pPr eaLnBrk="1" hangingPunct="1">
              <a:buFontTx/>
              <a:buChar char="-"/>
            </a:pPr>
            <a:r>
              <a:rPr lang="ru-RU" sz="2400">
                <a:solidFill>
                  <a:srgbClr val="FFFF00"/>
                </a:solidFill>
                <a:latin typeface="Georgia" pitchFamily="18" charset="0"/>
              </a:rPr>
              <a:t>   формирование  у  учащихся положительного  отношения  к  изучению явлений окружающего мира.</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4098" name="Picture 3" descr="F:\ФИЗИКА\физич. анимашки\1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28625"/>
            <a:ext cx="29289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5813" y="8572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0716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715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75"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1898650" y="13017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2327275" y="1087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2203450" y="16065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428625" y="857250"/>
            <a:ext cx="87153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b="1">
                <a:solidFill>
                  <a:srgbClr val="FFFF00"/>
                </a:solidFill>
                <a:latin typeface="Bookman Old Style" pitchFamily="18" charset="0"/>
              </a:rPr>
              <a:t>                    Цели урока :</a:t>
            </a:r>
          </a:p>
          <a:p>
            <a:pPr eaLnBrk="1" hangingPunct="1"/>
            <a:r>
              <a:rPr lang="ru-RU" sz="2800">
                <a:latin typeface="Calibri" pitchFamily="34" charset="0"/>
              </a:rPr>
              <a:t> </a:t>
            </a:r>
          </a:p>
          <a:p>
            <a:pPr eaLnBrk="1" hangingPunct="1">
              <a:buFontTx/>
              <a:buChar char="-"/>
            </a:pPr>
            <a:r>
              <a:rPr lang="ru-RU" sz="2400">
                <a:solidFill>
                  <a:srgbClr val="FFFF00"/>
                </a:solidFill>
                <a:latin typeface="Bookman Old Style" pitchFamily="18" charset="0"/>
              </a:rPr>
              <a:t>  сформировать у уч-ся положительное отношение               </a:t>
            </a:r>
          </a:p>
          <a:p>
            <a:pPr eaLnBrk="1" hangingPunct="1"/>
            <a:r>
              <a:rPr lang="ru-RU" sz="2400">
                <a:solidFill>
                  <a:srgbClr val="FFFF00"/>
                </a:solidFill>
                <a:latin typeface="Bookman Old Style" pitchFamily="18" charset="0"/>
              </a:rPr>
              <a:t>   к  изучению предмета, привлекая  их внимание  </a:t>
            </a:r>
          </a:p>
          <a:p>
            <a:pPr eaLnBrk="1" hangingPunct="1"/>
            <a:r>
              <a:rPr lang="ru-RU" sz="2400">
                <a:solidFill>
                  <a:srgbClr val="FFFF00"/>
                </a:solidFill>
                <a:latin typeface="Bookman Old Style" pitchFamily="18" charset="0"/>
              </a:rPr>
              <a:t>   эффективными демонстрациями; </a:t>
            </a:r>
          </a:p>
          <a:p>
            <a:pPr eaLnBrk="1" hangingPunct="1"/>
            <a:endParaRPr lang="ru-RU" sz="2400">
              <a:solidFill>
                <a:srgbClr val="FFFF00"/>
              </a:solidFill>
              <a:latin typeface="Bookman Old Style" pitchFamily="18" charset="0"/>
            </a:endParaRPr>
          </a:p>
          <a:p>
            <a:pPr eaLnBrk="1" hangingPunct="1">
              <a:buFontTx/>
              <a:buChar char="-"/>
            </a:pPr>
            <a:r>
              <a:rPr lang="ru-RU" sz="2400">
                <a:solidFill>
                  <a:srgbClr val="FFFF00"/>
                </a:solidFill>
                <a:latin typeface="Bookman Old Style" pitchFamily="18" charset="0"/>
              </a:rPr>
              <a:t>  вызвать чувства удивления и сформировать   </a:t>
            </a:r>
          </a:p>
          <a:p>
            <a:pPr eaLnBrk="1" hangingPunct="1"/>
            <a:r>
              <a:rPr lang="ru-RU" sz="2400">
                <a:solidFill>
                  <a:srgbClr val="FFFF00"/>
                </a:solidFill>
                <a:latin typeface="Bookman Old Style" pitchFamily="18" charset="0"/>
              </a:rPr>
              <a:t>   потребность внимательного отношения  к       </a:t>
            </a:r>
          </a:p>
          <a:p>
            <a:pPr eaLnBrk="1" hangingPunct="1"/>
            <a:r>
              <a:rPr lang="ru-RU" sz="2400">
                <a:solidFill>
                  <a:srgbClr val="FFFF00"/>
                </a:solidFill>
                <a:latin typeface="Bookman Old Style" pitchFamily="18" charset="0"/>
              </a:rPr>
              <a:t>   незаметным явлениям окружающего мира; </a:t>
            </a:r>
          </a:p>
          <a:p>
            <a:pPr eaLnBrk="1" hangingPunct="1">
              <a:buFontTx/>
              <a:buChar char="-"/>
            </a:pPr>
            <a:endParaRPr lang="ru-RU" sz="2400">
              <a:solidFill>
                <a:srgbClr val="FFFF00"/>
              </a:solidFill>
              <a:latin typeface="Bookman Old Style" pitchFamily="18" charset="0"/>
            </a:endParaRPr>
          </a:p>
          <a:p>
            <a:pPr eaLnBrk="1" hangingPunct="1">
              <a:buFontTx/>
              <a:buChar char="-"/>
            </a:pPr>
            <a:r>
              <a:rPr lang="ru-RU" sz="2400">
                <a:solidFill>
                  <a:srgbClr val="FFFF00"/>
                </a:solidFill>
                <a:latin typeface="Bookman Old Style" pitchFamily="18" charset="0"/>
              </a:rPr>
              <a:t>  на примере атмосферного давления показать , что  </a:t>
            </a:r>
          </a:p>
          <a:p>
            <a:pPr eaLnBrk="1" hangingPunct="1"/>
            <a:r>
              <a:rPr lang="ru-RU" sz="2400">
                <a:solidFill>
                  <a:srgbClr val="FFFF00"/>
                </a:solidFill>
                <a:latin typeface="Bookman Old Style" pitchFamily="18" charset="0"/>
              </a:rPr>
              <a:t>  благодаря наблюдениям и опыту каждый человек </a:t>
            </a:r>
          </a:p>
          <a:p>
            <a:pPr eaLnBrk="1" hangingPunct="1"/>
            <a:r>
              <a:rPr lang="ru-RU" sz="2400">
                <a:solidFill>
                  <a:srgbClr val="FFFF00"/>
                </a:solidFill>
                <a:latin typeface="Bookman Old Style" pitchFamily="18" charset="0"/>
              </a:rPr>
              <a:t>  накапливает знания об окружающем   нас мире. </a:t>
            </a:r>
          </a:p>
          <a:p>
            <a:pPr eaLnBrk="1" hangingPunct="1"/>
            <a:endParaRPr lang="ru-RU" sz="2800">
              <a:latin typeface="Calibri" pitchFamily="34" charset="0"/>
            </a:endParaRPr>
          </a:p>
          <a:p>
            <a:pPr algn="ctr" eaLnBrk="1" hangingPunct="1"/>
            <a:endParaRPr lang="ru-RU" sz="2800" b="1">
              <a:solidFill>
                <a:srgbClr val="FFFF00"/>
              </a:solidFill>
              <a:latin typeface="Bookman Old Style" pitchFamily="18" charset="0"/>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anim calcmode="lin" valueType="num">
                                      <p:cBhvr>
                                        <p:cTn id="8" dur="20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5">
                                            <p:txEl>
                                              <p:pRg st="0" end="0"/>
                                            </p:txEl>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25">
                                            <p:txEl>
                                              <p:pRg st="2" end="2"/>
                                            </p:txEl>
                                          </p:spTgt>
                                        </p:tgtEl>
                                        <p:attrNameLst>
                                          <p:attrName>style.visibility</p:attrName>
                                        </p:attrNameLst>
                                      </p:cBhvr>
                                      <p:to>
                                        <p:strVal val="visible"/>
                                      </p:to>
                                    </p:set>
                                    <p:animEffect transition="in" filter="fade">
                                      <p:cBhvr>
                                        <p:cTn id="14" dur="2000"/>
                                        <p:tgtEl>
                                          <p:spTgt spid="25">
                                            <p:txEl>
                                              <p:pRg st="2" end="2"/>
                                            </p:txEl>
                                          </p:spTgt>
                                        </p:tgtEl>
                                      </p:cBhvr>
                                    </p:animEffect>
                                    <p:anim calcmode="lin" valueType="num">
                                      <p:cBhvr>
                                        <p:cTn id="15" dur="2000" fill="hold"/>
                                        <p:tgtEl>
                                          <p:spTgt spid="25">
                                            <p:txEl>
                                              <p:pRg st="2" end="2"/>
                                            </p:txEl>
                                          </p:spTgt>
                                        </p:tgtEl>
                                        <p:attrNameLst>
                                          <p:attrName>style.rotation</p:attrName>
                                        </p:attrNameLst>
                                      </p:cBhvr>
                                      <p:tavLst>
                                        <p:tav tm="0">
                                          <p:val>
                                            <p:fltVal val="720"/>
                                          </p:val>
                                        </p:tav>
                                        <p:tav tm="100000">
                                          <p:val>
                                            <p:fltVal val="0"/>
                                          </p:val>
                                        </p:tav>
                                      </p:tavLst>
                                    </p:anim>
                                    <p:anim calcmode="lin" valueType="num">
                                      <p:cBhvr>
                                        <p:cTn id="16" dur="2000" fill="hold"/>
                                        <p:tgtEl>
                                          <p:spTgt spid="25">
                                            <p:txEl>
                                              <p:pRg st="2" end="2"/>
                                            </p:txEl>
                                          </p:spTgt>
                                        </p:tgtEl>
                                        <p:attrNameLst>
                                          <p:attrName>ppt_h</p:attrName>
                                        </p:attrNameLst>
                                      </p:cBhvr>
                                      <p:tavLst>
                                        <p:tav tm="0">
                                          <p:val>
                                            <p:fltVal val="0"/>
                                          </p:val>
                                        </p:tav>
                                        <p:tav tm="100000">
                                          <p:val>
                                            <p:strVal val="#ppt_h"/>
                                          </p:val>
                                        </p:tav>
                                      </p:tavLst>
                                    </p:anim>
                                    <p:anim calcmode="lin" valueType="num">
                                      <p:cBhvr>
                                        <p:cTn id="17" dur="2000" fill="hold"/>
                                        <p:tgtEl>
                                          <p:spTgt spid="25">
                                            <p:txEl>
                                              <p:pRg st="2" end="2"/>
                                            </p:txEl>
                                          </p:spTgt>
                                        </p:tgtEl>
                                        <p:attrNameLst>
                                          <p:attrName>ppt_w</p:attrName>
                                        </p:attrNameLst>
                                      </p:cBhvr>
                                      <p:tavLst>
                                        <p:tav tm="0">
                                          <p:val>
                                            <p:fltVal val="0"/>
                                          </p:val>
                                        </p:tav>
                                        <p:tav tm="100000">
                                          <p:val>
                                            <p:strVal val="#ppt_w"/>
                                          </p:val>
                                        </p:tav>
                                      </p:tavLst>
                                    </p:anim>
                                  </p:childTnLst>
                                </p:cTn>
                              </p:par>
                            </p:childTnLst>
                          </p:cTn>
                        </p:par>
                        <p:par>
                          <p:cTn id="18" fill="hold" nodeType="afterGroup">
                            <p:stCondLst>
                              <p:cond delay="4000"/>
                            </p:stCondLst>
                            <p:childTnLst>
                              <p:par>
                                <p:cTn id="19" presetID="35" presetClass="entr" presetSubtype="0" fill="hold" nodeType="after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animEffect transition="in" filter="fade">
                                      <p:cBhvr>
                                        <p:cTn id="21" dur="2000"/>
                                        <p:tgtEl>
                                          <p:spTgt spid="25">
                                            <p:txEl>
                                              <p:pRg st="3" end="3"/>
                                            </p:txEl>
                                          </p:spTgt>
                                        </p:tgtEl>
                                      </p:cBhvr>
                                    </p:animEffect>
                                    <p:anim calcmode="lin" valueType="num">
                                      <p:cBhvr>
                                        <p:cTn id="22" dur="2000" fill="hold"/>
                                        <p:tgtEl>
                                          <p:spTgt spid="25">
                                            <p:txEl>
                                              <p:pRg st="3" end="3"/>
                                            </p:txEl>
                                          </p:spTgt>
                                        </p:tgtEl>
                                        <p:attrNameLst>
                                          <p:attrName>style.rotation</p:attrName>
                                        </p:attrNameLst>
                                      </p:cBhvr>
                                      <p:tavLst>
                                        <p:tav tm="0">
                                          <p:val>
                                            <p:fltVal val="720"/>
                                          </p:val>
                                        </p:tav>
                                        <p:tav tm="100000">
                                          <p:val>
                                            <p:fltVal val="0"/>
                                          </p:val>
                                        </p:tav>
                                      </p:tavLst>
                                    </p:anim>
                                    <p:anim calcmode="lin" valueType="num">
                                      <p:cBhvr>
                                        <p:cTn id="23" dur="2000" fill="hold"/>
                                        <p:tgtEl>
                                          <p:spTgt spid="25">
                                            <p:txEl>
                                              <p:pRg st="3" end="3"/>
                                            </p:txEl>
                                          </p:spTgt>
                                        </p:tgtEl>
                                        <p:attrNameLst>
                                          <p:attrName>ppt_h</p:attrName>
                                        </p:attrNameLst>
                                      </p:cBhvr>
                                      <p:tavLst>
                                        <p:tav tm="0">
                                          <p:val>
                                            <p:fltVal val="0"/>
                                          </p:val>
                                        </p:tav>
                                        <p:tav tm="100000">
                                          <p:val>
                                            <p:strVal val="#ppt_h"/>
                                          </p:val>
                                        </p:tav>
                                      </p:tavLst>
                                    </p:anim>
                                    <p:anim calcmode="lin" valueType="num">
                                      <p:cBhvr>
                                        <p:cTn id="24" dur="2000" fill="hold"/>
                                        <p:tgtEl>
                                          <p:spTgt spid="25">
                                            <p:txEl>
                                              <p:pRg st="3" end="3"/>
                                            </p:txEl>
                                          </p:spTgt>
                                        </p:tgtEl>
                                        <p:attrNameLst>
                                          <p:attrName>ppt_w</p:attrName>
                                        </p:attrNameLst>
                                      </p:cBhvr>
                                      <p:tavLst>
                                        <p:tav tm="0">
                                          <p:val>
                                            <p:fltVal val="0"/>
                                          </p:val>
                                        </p:tav>
                                        <p:tav tm="100000">
                                          <p:val>
                                            <p:strVal val="#ppt_w"/>
                                          </p:val>
                                        </p:tav>
                                      </p:tavLst>
                                    </p:anim>
                                  </p:childTnLst>
                                </p:cTn>
                              </p:par>
                            </p:childTnLst>
                          </p:cTn>
                        </p:par>
                        <p:par>
                          <p:cTn id="25" fill="hold" nodeType="afterGroup">
                            <p:stCondLst>
                              <p:cond delay="6000"/>
                            </p:stCondLst>
                            <p:childTnLst>
                              <p:par>
                                <p:cTn id="26" presetID="35" presetClass="entr" presetSubtype="0" fill="hold" nodeType="afterEffect">
                                  <p:stCondLst>
                                    <p:cond delay="0"/>
                                  </p:stCondLst>
                                  <p:childTnLst>
                                    <p:set>
                                      <p:cBhvr>
                                        <p:cTn id="27" dur="1" fill="hold">
                                          <p:stCondLst>
                                            <p:cond delay="0"/>
                                          </p:stCondLst>
                                        </p:cTn>
                                        <p:tgtEl>
                                          <p:spTgt spid="25">
                                            <p:txEl>
                                              <p:pRg st="4" end="4"/>
                                            </p:txEl>
                                          </p:spTgt>
                                        </p:tgtEl>
                                        <p:attrNameLst>
                                          <p:attrName>style.visibility</p:attrName>
                                        </p:attrNameLst>
                                      </p:cBhvr>
                                      <p:to>
                                        <p:strVal val="visible"/>
                                      </p:to>
                                    </p:set>
                                    <p:animEffect transition="in" filter="fade">
                                      <p:cBhvr>
                                        <p:cTn id="28" dur="2000"/>
                                        <p:tgtEl>
                                          <p:spTgt spid="25">
                                            <p:txEl>
                                              <p:pRg st="4" end="4"/>
                                            </p:txEl>
                                          </p:spTgt>
                                        </p:tgtEl>
                                      </p:cBhvr>
                                    </p:animEffect>
                                    <p:anim calcmode="lin" valueType="num">
                                      <p:cBhvr>
                                        <p:cTn id="29" dur="2000" fill="hold"/>
                                        <p:tgtEl>
                                          <p:spTgt spid="25">
                                            <p:txEl>
                                              <p:pRg st="4" end="4"/>
                                            </p:txEl>
                                          </p:spTgt>
                                        </p:tgtEl>
                                        <p:attrNameLst>
                                          <p:attrName>style.rotation</p:attrName>
                                        </p:attrNameLst>
                                      </p:cBhvr>
                                      <p:tavLst>
                                        <p:tav tm="0">
                                          <p:val>
                                            <p:fltVal val="720"/>
                                          </p:val>
                                        </p:tav>
                                        <p:tav tm="100000">
                                          <p:val>
                                            <p:fltVal val="0"/>
                                          </p:val>
                                        </p:tav>
                                      </p:tavLst>
                                    </p:anim>
                                    <p:anim calcmode="lin" valueType="num">
                                      <p:cBhvr>
                                        <p:cTn id="30" dur="2000" fill="hold"/>
                                        <p:tgtEl>
                                          <p:spTgt spid="25">
                                            <p:txEl>
                                              <p:pRg st="4" end="4"/>
                                            </p:txEl>
                                          </p:spTgt>
                                        </p:tgtEl>
                                        <p:attrNameLst>
                                          <p:attrName>ppt_h</p:attrName>
                                        </p:attrNameLst>
                                      </p:cBhvr>
                                      <p:tavLst>
                                        <p:tav tm="0">
                                          <p:val>
                                            <p:fltVal val="0"/>
                                          </p:val>
                                        </p:tav>
                                        <p:tav tm="100000">
                                          <p:val>
                                            <p:strVal val="#ppt_h"/>
                                          </p:val>
                                        </p:tav>
                                      </p:tavLst>
                                    </p:anim>
                                    <p:anim calcmode="lin" valueType="num">
                                      <p:cBhvr>
                                        <p:cTn id="31" dur="2000" fill="hold"/>
                                        <p:tgtEl>
                                          <p:spTgt spid="25">
                                            <p:txEl>
                                              <p:pRg st="4" end="4"/>
                                            </p:txEl>
                                          </p:spTgt>
                                        </p:tgtEl>
                                        <p:attrNameLst>
                                          <p:attrName>ppt_w</p:attrName>
                                        </p:attrNameLst>
                                      </p:cBhvr>
                                      <p:tavLst>
                                        <p:tav tm="0">
                                          <p:val>
                                            <p:fltVal val="0"/>
                                          </p:val>
                                        </p:tav>
                                        <p:tav tm="100000">
                                          <p:val>
                                            <p:strVal val="#ppt_w"/>
                                          </p:val>
                                        </p:tav>
                                      </p:tavLst>
                                    </p:anim>
                                  </p:childTnLst>
                                </p:cTn>
                              </p:par>
                            </p:childTnLst>
                          </p:cTn>
                        </p:par>
                        <p:par>
                          <p:cTn id="32" fill="hold" nodeType="afterGroup">
                            <p:stCondLst>
                              <p:cond delay="8000"/>
                            </p:stCondLst>
                            <p:childTnLst>
                              <p:par>
                                <p:cTn id="33" presetID="35" presetClass="entr" presetSubtype="0" fill="hold" nodeType="afterEffect">
                                  <p:stCondLst>
                                    <p:cond delay="0"/>
                                  </p:stCondLst>
                                  <p:childTnLst>
                                    <p:set>
                                      <p:cBhvr>
                                        <p:cTn id="34" dur="1" fill="hold">
                                          <p:stCondLst>
                                            <p:cond delay="0"/>
                                          </p:stCondLst>
                                        </p:cTn>
                                        <p:tgtEl>
                                          <p:spTgt spid="25">
                                            <p:txEl>
                                              <p:pRg st="6" end="6"/>
                                            </p:txEl>
                                          </p:spTgt>
                                        </p:tgtEl>
                                        <p:attrNameLst>
                                          <p:attrName>style.visibility</p:attrName>
                                        </p:attrNameLst>
                                      </p:cBhvr>
                                      <p:to>
                                        <p:strVal val="visible"/>
                                      </p:to>
                                    </p:set>
                                    <p:animEffect transition="in" filter="fade">
                                      <p:cBhvr>
                                        <p:cTn id="35" dur="2000"/>
                                        <p:tgtEl>
                                          <p:spTgt spid="25">
                                            <p:txEl>
                                              <p:pRg st="6" end="6"/>
                                            </p:txEl>
                                          </p:spTgt>
                                        </p:tgtEl>
                                      </p:cBhvr>
                                    </p:animEffect>
                                    <p:anim calcmode="lin" valueType="num">
                                      <p:cBhvr>
                                        <p:cTn id="36" dur="2000" fill="hold"/>
                                        <p:tgtEl>
                                          <p:spTgt spid="25">
                                            <p:txEl>
                                              <p:pRg st="6" end="6"/>
                                            </p:txEl>
                                          </p:spTgt>
                                        </p:tgtEl>
                                        <p:attrNameLst>
                                          <p:attrName>style.rotation</p:attrName>
                                        </p:attrNameLst>
                                      </p:cBhvr>
                                      <p:tavLst>
                                        <p:tav tm="0">
                                          <p:val>
                                            <p:fltVal val="720"/>
                                          </p:val>
                                        </p:tav>
                                        <p:tav tm="100000">
                                          <p:val>
                                            <p:fltVal val="0"/>
                                          </p:val>
                                        </p:tav>
                                      </p:tavLst>
                                    </p:anim>
                                    <p:anim calcmode="lin" valueType="num">
                                      <p:cBhvr>
                                        <p:cTn id="37" dur="2000" fill="hold"/>
                                        <p:tgtEl>
                                          <p:spTgt spid="25">
                                            <p:txEl>
                                              <p:pRg st="6" end="6"/>
                                            </p:txEl>
                                          </p:spTgt>
                                        </p:tgtEl>
                                        <p:attrNameLst>
                                          <p:attrName>ppt_h</p:attrName>
                                        </p:attrNameLst>
                                      </p:cBhvr>
                                      <p:tavLst>
                                        <p:tav tm="0">
                                          <p:val>
                                            <p:fltVal val="0"/>
                                          </p:val>
                                        </p:tav>
                                        <p:tav tm="100000">
                                          <p:val>
                                            <p:strVal val="#ppt_h"/>
                                          </p:val>
                                        </p:tav>
                                      </p:tavLst>
                                    </p:anim>
                                    <p:anim calcmode="lin" valueType="num">
                                      <p:cBhvr>
                                        <p:cTn id="38" dur="2000" fill="hold"/>
                                        <p:tgtEl>
                                          <p:spTgt spid="25">
                                            <p:txEl>
                                              <p:pRg st="6" end="6"/>
                                            </p:txEl>
                                          </p:spTgt>
                                        </p:tgtEl>
                                        <p:attrNameLst>
                                          <p:attrName>ppt_w</p:attrName>
                                        </p:attrNameLst>
                                      </p:cBhvr>
                                      <p:tavLst>
                                        <p:tav tm="0">
                                          <p:val>
                                            <p:fltVal val="0"/>
                                          </p:val>
                                        </p:tav>
                                        <p:tav tm="100000">
                                          <p:val>
                                            <p:strVal val="#ppt_w"/>
                                          </p:val>
                                        </p:tav>
                                      </p:tavLst>
                                    </p:anim>
                                  </p:childTnLst>
                                </p:cTn>
                              </p:par>
                            </p:childTnLst>
                          </p:cTn>
                        </p:par>
                        <p:par>
                          <p:cTn id="39" fill="hold" nodeType="afterGroup">
                            <p:stCondLst>
                              <p:cond delay="10000"/>
                            </p:stCondLst>
                            <p:childTnLst>
                              <p:par>
                                <p:cTn id="40" presetID="35" presetClass="entr" presetSubtype="0" fill="hold" nodeType="after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fade">
                                      <p:cBhvr>
                                        <p:cTn id="42" dur="2000"/>
                                        <p:tgtEl>
                                          <p:spTgt spid="25">
                                            <p:txEl>
                                              <p:pRg st="7" end="7"/>
                                            </p:txEl>
                                          </p:spTgt>
                                        </p:tgtEl>
                                      </p:cBhvr>
                                    </p:animEffect>
                                    <p:anim calcmode="lin" valueType="num">
                                      <p:cBhvr>
                                        <p:cTn id="43" dur="2000" fill="hold"/>
                                        <p:tgtEl>
                                          <p:spTgt spid="25">
                                            <p:txEl>
                                              <p:pRg st="7" end="7"/>
                                            </p:txEl>
                                          </p:spTgt>
                                        </p:tgtEl>
                                        <p:attrNameLst>
                                          <p:attrName>style.rotation</p:attrName>
                                        </p:attrNameLst>
                                      </p:cBhvr>
                                      <p:tavLst>
                                        <p:tav tm="0">
                                          <p:val>
                                            <p:fltVal val="720"/>
                                          </p:val>
                                        </p:tav>
                                        <p:tav tm="100000">
                                          <p:val>
                                            <p:fltVal val="0"/>
                                          </p:val>
                                        </p:tav>
                                      </p:tavLst>
                                    </p:anim>
                                    <p:anim calcmode="lin" valueType="num">
                                      <p:cBhvr>
                                        <p:cTn id="44" dur="2000" fill="hold"/>
                                        <p:tgtEl>
                                          <p:spTgt spid="25">
                                            <p:txEl>
                                              <p:pRg st="7" end="7"/>
                                            </p:txEl>
                                          </p:spTgt>
                                        </p:tgtEl>
                                        <p:attrNameLst>
                                          <p:attrName>ppt_h</p:attrName>
                                        </p:attrNameLst>
                                      </p:cBhvr>
                                      <p:tavLst>
                                        <p:tav tm="0">
                                          <p:val>
                                            <p:fltVal val="0"/>
                                          </p:val>
                                        </p:tav>
                                        <p:tav tm="100000">
                                          <p:val>
                                            <p:strVal val="#ppt_h"/>
                                          </p:val>
                                        </p:tav>
                                      </p:tavLst>
                                    </p:anim>
                                    <p:anim calcmode="lin" valueType="num">
                                      <p:cBhvr>
                                        <p:cTn id="45" dur="2000" fill="hold"/>
                                        <p:tgtEl>
                                          <p:spTgt spid="25">
                                            <p:txEl>
                                              <p:pRg st="7" end="7"/>
                                            </p:txEl>
                                          </p:spTgt>
                                        </p:tgtEl>
                                        <p:attrNameLst>
                                          <p:attrName>ppt_w</p:attrName>
                                        </p:attrNameLst>
                                      </p:cBhvr>
                                      <p:tavLst>
                                        <p:tav tm="0">
                                          <p:val>
                                            <p:fltVal val="0"/>
                                          </p:val>
                                        </p:tav>
                                        <p:tav tm="100000">
                                          <p:val>
                                            <p:strVal val="#ppt_w"/>
                                          </p:val>
                                        </p:tav>
                                      </p:tavLst>
                                    </p:anim>
                                  </p:childTnLst>
                                </p:cTn>
                              </p:par>
                            </p:childTnLst>
                          </p:cTn>
                        </p:par>
                        <p:par>
                          <p:cTn id="46" fill="hold" nodeType="afterGroup">
                            <p:stCondLst>
                              <p:cond delay="12000"/>
                            </p:stCondLst>
                            <p:childTnLst>
                              <p:par>
                                <p:cTn id="47" presetID="35" presetClass="entr" presetSubtype="0" fill="hold" nodeType="afterEffect">
                                  <p:stCondLst>
                                    <p:cond delay="0"/>
                                  </p:stCondLst>
                                  <p:childTnLst>
                                    <p:set>
                                      <p:cBhvr>
                                        <p:cTn id="48" dur="1" fill="hold">
                                          <p:stCondLst>
                                            <p:cond delay="0"/>
                                          </p:stCondLst>
                                        </p:cTn>
                                        <p:tgtEl>
                                          <p:spTgt spid="25">
                                            <p:txEl>
                                              <p:pRg st="8" end="8"/>
                                            </p:txEl>
                                          </p:spTgt>
                                        </p:tgtEl>
                                        <p:attrNameLst>
                                          <p:attrName>style.visibility</p:attrName>
                                        </p:attrNameLst>
                                      </p:cBhvr>
                                      <p:to>
                                        <p:strVal val="visible"/>
                                      </p:to>
                                    </p:set>
                                    <p:animEffect transition="in" filter="fade">
                                      <p:cBhvr>
                                        <p:cTn id="49" dur="2000"/>
                                        <p:tgtEl>
                                          <p:spTgt spid="25">
                                            <p:txEl>
                                              <p:pRg st="8" end="8"/>
                                            </p:txEl>
                                          </p:spTgt>
                                        </p:tgtEl>
                                      </p:cBhvr>
                                    </p:animEffect>
                                    <p:anim calcmode="lin" valueType="num">
                                      <p:cBhvr>
                                        <p:cTn id="50" dur="2000" fill="hold"/>
                                        <p:tgtEl>
                                          <p:spTgt spid="25">
                                            <p:txEl>
                                              <p:pRg st="8" end="8"/>
                                            </p:txEl>
                                          </p:spTgt>
                                        </p:tgtEl>
                                        <p:attrNameLst>
                                          <p:attrName>style.rotation</p:attrName>
                                        </p:attrNameLst>
                                      </p:cBhvr>
                                      <p:tavLst>
                                        <p:tav tm="0">
                                          <p:val>
                                            <p:fltVal val="720"/>
                                          </p:val>
                                        </p:tav>
                                        <p:tav tm="100000">
                                          <p:val>
                                            <p:fltVal val="0"/>
                                          </p:val>
                                        </p:tav>
                                      </p:tavLst>
                                    </p:anim>
                                    <p:anim calcmode="lin" valueType="num">
                                      <p:cBhvr>
                                        <p:cTn id="51" dur="2000" fill="hold"/>
                                        <p:tgtEl>
                                          <p:spTgt spid="25">
                                            <p:txEl>
                                              <p:pRg st="8" end="8"/>
                                            </p:txEl>
                                          </p:spTgt>
                                        </p:tgtEl>
                                        <p:attrNameLst>
                                          <p:attrName>ppt_h</p:attrName>
                                        </p:attrNameLst>
                                      </p:cBhvr>
                                      <p:tavLst>
                                        <p:tav tm="0">
                                          <p:val>
                                            <p:fltVal val="0"/>
                                          </p:val>
                                        </p:tav>
                                        <p:tav tm="100000">
                                          <p:val>
                                            <p:strVal val="#ppt_h"/>
                                          </p:val>
                                        </p:tav>
                                      </p:tavLst>
                                    </p:anim>
                                    <p:anim calcmode="lin" valueType="num">
                                      <p:cBhvr>
                                        <p:cTn id="52" dur="2000" fill="hold"/>
                                        <p:tgtEl>
                                          <p:spTgt spid="25">
                                            <p:txEl>
                                              <p:pRg st="8" end="8"/>
                                            </p:txEl>
                                          </p:spTgt>
                                        </p:tgtEl>
                                        <p:attrNameLst>
                                          <p:attrName>ppt_w</p:attrName>
                                        </p:attrNameLst>
                                      </p:cBhvr>
                                      <p:tavLst>
                                        <p:tav tm="0">
                                          <p:val>
                                            <p:fltVal val="0"/>
                                          </p:val>
                                        </p:tav>
                                        <p:tav tm="100000">
                                          <p:val>
                                            <p:strVal val="#ppt_w"/>
                                          </p:val>
                                        </p:tav>
                                      </p:tavLst>
                                    </p:anim>
                                  </p:childTnLst>
                                </p:cTn>
                              </p:par>
                            </p:childTnLst>
                          </p:cTn>
                        </p:par>
                        <p:par>
                          <p:cTn id="53" fill="hold" nodeType="afterGroup">
                            <p:stCondLst>
                              <p:cond delay="14000"/>
                            </p:stCondLst>
                            <p:childTnLst>
                              <p:par>
                                <p:cTn id="54" presetID="35" presetClass="entr" presetSubtype="0" fill="hold" nodeType="afterEffect">
                                  <p:stCondLst>
                                    <p:cond delay="0"/>
                                  </p:stCondLst>
                                  <p:childTnLst>
                                    <p:set>
                                      <p:cBhvr>
                                        <p:cTn id="55" dur="1" fill="hold">
                                          <p:stCondLst>
                                            <p:cond delay="0"/>
                                          </p:stCondLst>
                                        </p:cTn>
                                        <p:tgtEl>
                                          <p:spTgt spid="25">
                                            <p:txEl>
                                              <p:pRg st="10" end="10"/>
                                            </p:txEl>
                                          </p:spTgt>
                                        </p:tgtEl>
                                        <p:attrNameLst>
                                          <p:attrName>style.visibility</p:attrName>
                                        </p:attrNameLst>
                                      </p:cBhvr>
                                      <p:to>
                                        <p:strVal val="visible"/>
                                      </p:to>
                                    </p:set>
                                    <p:animEffect transition="in" filter="fade">
                                      <p:cBhvr>
                                        <p:cTn id="56" dur="2000"/>
                                        <p:tgtEl>
                                          <p:spTgt spid="25">
                                            <p:txEl>
                                              <p:pRg st="10" end="10"/>
                                            </p:txEl>
                                          </p:spTgt>
                                        </p:tgtEl>
                                      </p:cBhvr>
                                    </p:animEffect>
                                    <p:anim calcmode="lin" valueType="num">
                                      <p:cBhvr>
                                        <p:cTn id="57" dur="2000" fill="hold"/>
                                        <p:tgtEl>
                                          <p:spTgt spid="25">
                                            <p:txEl>
                                              <p:pRg st="10" end="10"/>
                                            </p:txEl>
                                          </p:spTgt>
                                        </p:tgtEl>
                                        <p:attrNameLst>
                                          <p:attrName>style.rotation</p:attrName>
                                        </p:attrNameLst>
                                      </p:cBhvr>
                                      <p:tavLst>
                                        <p:tav tm="0">
                                          <p:val>
                                            <p:fltVal val="720"/>
                                          </p:val>
                                        </p:tav>
                                        <p:tav tm="100000">
                                          <p:val>
                                            <p:fltVal val="0"/>
                                          </p:val>
                                        </p:tav>
                                      </p:tavLst>
                                    </p:anim>
                                    <p:anim calcmode="lin" valueType="num">
                                      <p:cBhvr>
                                        <p:cTn id="58" dur="2000" fill="hold"/>
                                        <p:tgtEl>
                                          <p:spTgt spid="25">
                                            <p:txEl>
                                              <p:pRg st="10" end="10"/>
                                            </p:txEl>
                                          </p:spTgt>
                                        </p:tgtEl>
                                        <p:attrNameLst>
                                          <p:attrName>ppt_h</p:attrName>
                                        </p:attrNameLst>
                                      </p:cBhvr>
                                      <p:tavLst>
                                        <p:tav tm="0">
                                          <p:val>
                                            <p:fltVal val="0"/>
                                          </p:val>
                                        </p:tav>
                                        <p:tav tm="100000">
                                          <p:val>
                                            <p:strVal val="#ppt_h"/>
                                          </p:val>
                                        </p:tav>
                                      </p:tavLst>
                                    </p:anim>
                                    <p:anim calcmode="lin" valueType="num">
                                      <p:cBhvr>
                                        <p:cTn id="59" dur="2000" fill="hold"/>
                                        <p:tgtEl>
                                          <p:spTgt spid="25">
                                            <p:txEl>
                                              <p:pRg st="10" end="10"/>
                                            </p:txEl>
                                          </p:spTgt>
                                        </p:tgtEl>
                                        <p:attrNameLst>
                                          <p:attrName>ppt_w</p:attrName>
                                        </p:attrNameLst>
                                      </p:cBhvr>
                                      <p:tavLst>
                                        <p:tav tm="0">
                                          <p:val>
                                            <p:fltVal val="0"/>
                                          </p:val>
                                        </p:tav>
                                        <p:tav tm="100000">
                                          <p:val>
                                            <p:strVal val="#ppt_w"/>
                                          </p:val>
                                        </p:tav>
                                      </p:tavLst>
                                    </p:anim>
                                  </p:childTnLst>
                                </p:cTn>
                              </p:par>
                            </p:childTnLst>
                          </p:cTn>
                        </p:par>
                        <p:par>
                          <p:cTn id="60" fill="hold" nodeType="afterGroup">
                            <p:stCondLst>
                              <p:cond delay="16000"/>
                            </p:stCondLst>
                            <p:childTnLst>
                              <p:par>
                                <p:cTn id="61" presetID="35" presetClass="entr" presetSubtype="0" fill="hold" nodeType="afterEffect">
                                  <p:stCondLst>
                                    <p:cond delay="0"/>
                                  </p:stCondLst>
                                  <p:childTnLst>
                                    <p:set>
                                      <p:cBhvr>
                                        <p:cTn id="62" dur="1" fill="hold">
                                          <p:stCondLst>
                                            <p:cond delay="0"/>
                                          </p:stCondLst>
                                        </p:cTn>
                                        <p:tgtEl>
                                          <p:spTgt spid="25">
                                            <p:txEl>
                                              <p:pRg st="11" end="11"/>
                                            </p:txEl>
                                          </p:spTgt>
                                        </p:tgtEl>
                                        <p:attrNameLst>
                                          <p:attrName>style.visibility</p:attrName>
                                        </p:attrNameLst>
                                      </p:cBhvr>
                                      <p:to>
                                        <p:strVal val="visible"/>
                                      </p:to>
                                    </p:set>
                                    <p:animEffect transition="in" filter="fade">
                                      <p:cBhvr>
                                        <p:cTn id="63" dur="2000"/>
                                        <p:tgtEl>
                                          <p:spTgt spid="25">
                                            <p:txEl>
                                              <p:pRg st="11" end="11"/>
                                            </p:txEl>
                                          </p:spTgt>
                                        </p:tgtEl>
                                      </p:cBhvr>
                                    </p:animEffect>
                                    <p:anim calcmode="lin" valueType="num">
                                      <p:cBhvr>
                                        <p:cTn id="64" dur="2000" fill="hold"/>
                                        <p:tgtEl>
                                          <p:spTgt spid="25">
                                            <p:txEl>
                                              <p:pRg st="11" end="11"/>
                                            </p:txEl>
                                          </p:spTgt>
                                        </p:tgtEl>
                                        <p:attrNameLst>
                                          <p:attrName>style.rotation</p:attrName>
                                        </p:attrNameLst>
                                      </p:cBhvr>
                                      <p:tavLst>
                                        <p:tav tm="0">
                                          <p:val>
                                            <p:fltVal val="720"/>
                                          </p:val>
                                        </p:tav>
                                        <p:tav tm="100000">
                                          <p:val>
                                            <p:fltVal val="0"/>
                                          </p:val>
                                        </p:tav>
                                      </p:tavLst>
                                    </p:anim>
                                    <p:anim calcmode="lin" valueType="num">
                                      <p:cBhvr>
                                        <p:cTn id="65" dur="2000" fill="hold"/>
                                        <p:tgtEl>
                                          <p:spTgt spid="25">
                                            <p:txEl>
                                              <p:pRg st="11" end="11"/>
                                            </p:txEl>
                                          </p:spTgt>
                                        </p:tgtEl>
                                        <p:attrNameLst>
                                          <p:attrName>ppt_h</p:attrName>
                                        </p:attrNameLst>
                                      </p:cBhvr>
                                      <p:tavLst>
                                        <p:tav tm="0">
                                          <p:val>
                                            <p:fltVal val="0"/>
                                          </p:val>
                                        </p:tav>
                                        <p:tav tm="100000">
                                          <p:val>
                                            <p:strVal val="#ppt_h"/>
                                          </p:val>
                                        </p:tav>
                                      </p:tavLst>
                                    </p:anim>
                                    <p:anim calcmode="lin" valueType="num">
                                      <p:cBhvr>
                                        <p:cTn id="66" dur="2000" fill="hold"/>
                                        <p:tgtEl>
                                          <p:spTgt spid="25">
                                            <p:txEl>
                                              <p:pRg st="11" end="11"/>
                                            </p:txEl>
                                          </p:spTgt>
                                        </p:tgtEl>
                                        <p:attrNameLst>
                                          <p:attrName>ppt_w</p:attrName>
                                        </p:attrNameLst>
                                      </p:cBhvr>
                                      <p:tavLst>
                                        <p:tav tm="0">
                                          <p:val>
                                            <p:fltVal val="0"/>
                                          </p:val>
                                        </p:tav>
                                        <p:tav tm="100000">
                                          <p:val>
                                            <p:strVal val="#ppt_w"/>
                                          </p:val>
                                        </p:tav>
                                      </p:tavLst>
                                    </p:anim>
                                  </p:childTnLst>
                                </p:cTn>
                              </p:par>
                            </p:childTnLst>
                          </p:cTn>
                        </p:par>
                        <p:par>
                          <p:cTn id="67" fill="hold" nodeType="afterGroup">
                            <p:stCondLst>
                              <p:cond delay="18000"/>
                            </p:stCondLst>
                            <p:childTnLst>
                              <p:par>
                                <p:cTn id="68" presetID="35" presetClass="entr" presetSubtype="0" fill="hold" nodeType="afterEffect">
                                  <p:stCondLst>
                                    <p:cond delay="0"/>
                                  </p:stCondLst>
                                  <p:childTnLst>
                                    <p:set>
                                      <p:cBhvr>
                                        <p:cTn id="69" dur="1" fill="hold">
                                          <p:stCondLst>
                                            <p:cond delay="0"/>
                                          </p:stCondLst>
                                        </p:cTn>
                                        <p:tgtEl>
                                          <p:spTgt spid="25">
                                            <p:txEl>
                                              <p:pRg st="12" end="12"/>
                                            </p:txEl>
                                          </p:spTgt>
                                        </p:tgtEl>
                                        <p:attrNameLst>
                                          <p:attrName>style.visibility</p:attrName>
                                        </p:attrNameLst>
                                      </p:cBhvr>
                                      <p:to>
                                        <p:strVal val="visible"/>
                                      </p:to>
                                    </p:set>
                                    <p:animEffect transition="in" filter="fade">
                                      <p:cBhvr>
                                        <p:cTn id="70" dur="2000"/>
                                        <p:tgtEl>
                                          <p:spTgt spid="25">
                                            <p:txEl>
                                              <p:pRg st="12" end="12"/>
                                            </p:txEl>
                                          </p:spTgt>
                                        </p:tgtEl>
                                      </p:cBhvr>
                                    </p:animEffect>
                                    <p:anim calcmode="lin" valueType="num">
                                      <p:cBhvr>
                                        <p:cTn id="71" dur="2000" fill="hold"/>
                                        <p:tgtEl>
                                          <p:spTgt spid="25">
                                            <p:txEl>
                                              <p:pRg st="12" end="12"/>
                                            </p:txEl>
                                          </p:spTgt>
                                        </p:tgtEl>
                                        <p:attrNameLst>
                                          <p:attrName>style.rotation</p:attrName>
                                        </p:attrNameLst>
                                      </p:cBhvr>
                                      <p:tavLst>
                                        <p:tav tm="0">
                                          <p:val>
                                            <p:fltVal val="720"/>
                                          </p:val>
                                        </p:tav>
                                        <p:tav tm="100000">
                                          <p:val>
                                            <p:fltVal val="0"/>
                                          </p:val>
                                        </p:tav>
                                      </p:tavLst>
                                    </p:anim>
                                    <p:anim calcmode="lin" valueType="num">
                                      <p:cBhvr>
                                        <p:cTn id="72" dur="2000" fill="hold"/>
                                        <p:tgtEl>
                                          <p:spTgt spid="25">
                                            <p:txEl>
                                              <p:pRg st="12" end="12"/>
                                            </p:txEl>
                                          </p:spTgt>
                                        </p:tgtEl>
                                        <p:attrNameLst>
                                          <p:attrName>ppt_h</p:attrName>
                                        </p:attrNameLst>
                                      </p:cBhvr>
                                      <p:tavLst>
                                        <p:tav tm="0">
                                          <p:val>
                                            <p:fltVal val="0"/>
                                          </p:val>
                                        </p:tav>
                                        <p:tav tm="100000">
                                          <p:val>
                                            <p:strVal val="#ppt_h"/>
                                          </p:val>
                                        </p:tav>
                                      </p:tavLst>
                                    </p:anim>
                                    <p:anim calcmode="lin" valueType="num">
                                      <p:cBhvr>
                                        <p:cTn id="73" dur="2000" fill="hold"/>
                                        <p:tgtEl>
                                          <p:spTgt spid="25">
                                            <p:txEl>
                                              <p:pRg st="12" end="1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sz="half" idx="1"/>
          </p:nvPr>
        </p:nvSpPr>
        <p:spPr/>
        <p:txBody>
          <a:bodyPr/>
          <a:lstStyle/>
          <a:p>
            <a:pPr eaLnBrk="1" hangingPunct="1"/>
            <a:endParaRPr lang="ru-RU" smtClean="0"/>
          </a:p>
        </p:txBody>
      </p:sp>
      <p:sp>
        <p:nvSpPr>
          <p:cNvPr id="5" name="Вертикальный свиток 4"/>
          <p:cNvSpPr/>
          <p:nvPr/>
        </p:nvSpPr>
        <p:spPr>
          <a:xfrm rot="5400000">
            <a:off x="642937" y="-714375"/>
            <a:ext cx="7929563" cy="8358188"/>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a:p>
        </p:txBody>
      </p:sp>
      <p:sp>
        <p:nvSpPr>
          <p:cNvPr id="21508" name="Rectangle 1"/>
          <p:cNvSpPr>
            <a:spLocks noChangeArrowheads="1"/>
          </p:cNvSpPr>
          <p:nvPr/>
        </p:nvSpPr>
        <p:spPr bwMode="auto">
          <a:xfrm>
            <a:off x="0" y="887413"/>
            <a:ext cx="8715375"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solidFill>
                  <a:schemeClr val="bg1"/>
                </a:solidFill>
                <a:latin typeface="Times New Roman" pitchFamily="18" charset="0"/>
                <a:ea typeface="Calibri" pitchFamily="34" charset="0"/>
                <a:cs typeface="Times New Roman" pitchFamily="18" charset="0"/>
              </a:rPr>
              <a:t>Тест</a:t>
            </a:r>
          </a:p>
          <a:p>
            <a:r>
              <a:rPr lang="ru-RU" sz="1600">
                <a:latin typeface="Times New Roman" pitchFamily="18" charset="0"/>
                <a:ea typeface="Calibri" pitchFamily="34" charset="0"/>
                <a:cs typeface="Times New Roman" pitchFamily="18" charset="0"/>
              </a:rPr>
              <a:t>                         1.  Атмосферное давление измеряется :                                                                                                                                                                      </a:t>
            </a:r>
          </a:p>
          <a:p>
            <a:pPr algn="ctr" eaLnBrk="0" hangingPunct="0"/>
            <a:r>
              <a:rPr lang="ru-RU" sz="1600">
                <a:solidFill>
                  <a:srgbClr val="FFFF00"/>
                </a:solidFill>
                <a:latin typeface="Times New Roman" pitchFamily="18" charset="0"/>
                <a:ea typeface="Calibri" pitchFamily="34" charset="0"/>
                <a:cs typeface="Times New Roman" pitchFamily="18" charset="0"/>
              </a:rPr>
              <a:t>            а)  динамометром           б)  термометром                                                        </a:t>
            </a:r>
          </a:p>
          <a:p>
            <a:pPr algn="ctr" eaLnBrk="0" hangingPunct="0"/>
            <a:r>
              <a:rPr lang="ru-RU" sz="1600">
                <a:solidFill>
                  <a:srgbClr val="FFFF00"/>
                </a:solidFill>
                <a:latin typeface="Times New Roman" pitchFamily="18" charset="0"/>
                <a:ea typeface="Calibri" pitchFamily="34" charset="0"/>
                <a:cs typeface="Times New Roman" pitchFamily="18" charset="0"/>
              </a:rPr>
              <a:t>            в)  манометром               г)  барометром      </a:t>
            </a:r>
          </a:p>
          <a:p>
            <a:pPr eaLnBrk="0" hangingPunct="0"/>
            <a:r>
              <a:rPr lang="ru-RU" sz="1600">
                <a:latin typeface="Times New Roman" pitchFamily="18" charset="0"/>
                <a:ea typeface="Calibri" pitchFamily="34" charset="0"/>
                <a:cs typeface="Times New Roman" pitchFamily="18" charset="0"/>
              </a:rPr>
              <a:t>                         2.  Нормальное атмосферное давление равно :</a:t>
            </a:r>
          </a:p>
          <a:p>
            <a:pPr algn="ctr" eaLnBrk="0" hangingPunct="0"/>
            <a:r>
              <a:rPr lang="ru-RU" sz="1600">
                <a:solidFill>
                  <a:srgbClr val="FFFF00"/>
                </a:solidFill>
                <a:latin typeface="Times New Roman" pitchFamily="18" charset="0"/>
                <a:ea typeface="Calibri" pitchFamily="34" charset="0"/>
                <a:cs typeface="Times New Roman" pitchFamily="18" charset="0"/>
              </a:rPr>
              <a:t>          а)  760  мм. рт. ст.            б)  720  мм. рт. ст.                         </a:t>
            </a:r>
          </a:p>
          <a:p>
            <a:pPr algn="ctr" eaLnBrk="0" hangingPunct="0"/>
            <a:r>
              <a:rPr lang="ru-RU" sz="1600">
                <a:solidFill>
                  <a:srgbClr val="FFFF00"/>
                </a:solidFill>
                <a:latin typeface="Times New Roman" pitchFamily="18" charset="0"/>
                <a:ea typeface="Calibri" pitchFamily="34" charset="0"/>
                <a:cs typeface="Times New Roman" pitchFamily="18" charset="0"/>
              </a:rPr>
              <a:t>          в)  780  мм. рт. ст.            г)  670  мм. рт. ст.                         </a:t>
            </a:r>
          </a:p>
          <a:p>
            <a:pPr eaLnBrk="0" hangingPunct="0"/>
            <a:r>
              <a:rPr lang="ru-RU" sz="1600">
                <a:latin typeface="Times New Roman" pitchFamily="18" charset="0"/>
                <a:ea typeface="Calibri" pitchFamily="34" charset="0"/>
                <a:cs typeface="Times New Roman" pitchFamily="18" charset="0"/>
              </a:rPr>
              <a:t>                         3.  Для атмосферы не измеряется физическая величина :</a:t>
            </a:r>
          </a:p>
          <a:p>
            <a:pPr algn="ctr" eaLnBrk="0" hangingPunct="0"/>
            <a:r>
              <a:rPr lang="ru-RU" sz="1600">
                <a:solidFill>
                  <a:srgbClr val="FFFF00"/>
                </a:solidFill>
                <a:latin typeface="Times New Roman" pitchFamily="18" charset="0"/>
                <a:ea typeface="Calibri" pitchFamily="34" charset="0"/>
                <a:cs typeface="Times New Roman" pitchFamily="18" charset="0"/>
              </a:rPr>
              <a:t>           а)  давление                     б)  плотность    \</a:t>
            </a:r>
          </a:p>
          <a:p>
            <a:pPr algn="ctr" eaLnBrk="0" hangingPunct="0"/>
            <a:r>
              <a:rPr lang="ru-RU" sz="1600">
                <a:solidFill>
                  <a:srgbClr val="FFFF00"/>
                </a:solidFill>
                <a:latin typeface="Times New Roman" pitchFamily="18" charset="0"/>
                <a:ea typeface="Calibri" pitchFamily="34" charset="0"/>
                <a:cs typeface="Times New Roman" pitchFamily="18" charset="0"/>
              </a:rPr>
              <a:t>в)  температура               г)  время  </a:t>
            </a:r>
          </a:p>
          <a:p>
            <a:pPr eaLnBrk="0" hangingPunct="0"/>
            <a:r>
              <a:rPr lang="ru-RU" sz="1600">
                <a:latin typeface="Times New Roman" pitchFamily="18" charset="0"/>
                <a:ea typeface="Calibri" pitchFamily="34" charset="0"/>
                <a:cs typeface="Times New Roman" pitchFamily="18" charset="0"/>
              </a:rPr>
              <a:t>                          4.  При  помощи атмосферного  давления действуют  медицинские приборы:</a:t>
            </a:r>
          </a:p>
          <a:p>
            <a:pPr algn="ctr" eaLnBrk="0" hangingPunct="0"/>
            <a:r>
              <a:rPr lang="ru-RU" sz="1600">
                <a:solidFill>
                  <a:srgbClr val="FFFF00"/>
                </a:solidFill>
                <a:latin typeface="Times New Roman" pitchFamily="18" charset="0"/>
                <a:ea typeface="Calibri" pitchFamily="34" charset="0"/>
                <a:cs typeface="Times New Roman" pitchFamily="18" charset="0"/>
              </a:rPr>
              <a:t>а)  шприц                         б)  пипетка  </a:t>
            </a:r>
          </a:p>
          <a:p>
            <a:pPr algn="ctr" eaLnBrk="0" hangingPunct="0"/>
            <a:r>
              <a:rPr lang="ru-RU" sz="1600">
                <a:solidFill>
                  <a:srgbClr val="FFFF00"/>
                </a:solidFill>
                <a:latin typeface="Times New Roman" pitchFamily="18" charset="0"/>
                <a:ea typeface="Calibri" pitchFamily="34" charset="0"/>
                <a:cs typeface="Times New Roman" pitchFamily="18" charset="0"/>
              </a:rPr>
              <a:t> в)  термометр                   г)  клизма</a:t>
            </a:r>
          </a:p>
          <a:p>
            <a:pPr eaLnBrk="0" hangingPunct="0"/>
            <a:r>
              <a:rPr lang="ru-RU" sz="1600">
                <a:latin typeface="Times New Roman" pitchFamily="18" charset="0"/>
                <a:ea typeface="Calibri" pitchFamily="34" charset="0"/>
                <a:cs typeface="Times New Roman" pitchFamily="18" charset="0"/>
              </a:rPr>
              <a:t>                          5.   С высотой давление атмосферы …</a:t>
            </a:r>
          </a:p>
          <a:p>
            <a:pPr eaLnBrk="0" hangingPunct="0"/>
            <a:r>
              <a:rPr lang="ru-RU" sz="1600">
                <a:solidFill>
                  <a:srgbClr val="FFFF00"/>
                </a:solidFill>
                <a:latin typeface="Times New Roman" pitchFamily="18" charset="0"/>
                <a:ea typeface="Calibri" pitchFamily="34" charset="0"/>
                <a:cs typeface="Times New Roman" pitchFamily="18" charset="0"/>
              </a:rPr>
              <a:t>                                       а)  увеличивается               б)  уменьшается                в)  не меняется</a:t>
            </a:r>
          </a:p>
          <a:p>
            <a:pPr eaLnBrk="0" hangingPunct="0"/>
            <a:r>
              <a:rPr lang="ru-RU" sz="1600">
                <a:latin typeface="Times New Roman" pitchFamily="18" charset="0"/>
                <a:ea typeface="Calibri" pitchFamily="34" charset="0"/>
                <a:cs typeface="Times New Roman" pitchFamily="18" charset="0"/>
              </a:rPr>
              <a:t>                          6.   На каждые 12 метров подъема  атмосферное давление уменьшается   на …</a:t>
            </a:r>
          </a:p>
          <a:p>
            <a:pPr algn="ctr" eaLnBrk="0" hangingPunct="0"/>
            <a:r>
              <a:rPr lang="ru-RU" sz="1600">
                <a:solidFill>
                  <a:srgbClr val="FFFF00"/>
                </a:solidFill>
                <a:latin typeface="Times New Roman" pitchFamily="18" charset="0"/>
                <a:ea typeface="Calibri" pitchFamily="34" charset="0"/>
                <a:cs typeface="Times New Roman" pitchFamily="18" charset="0"/>
              </a:rPr>
              <a:t>          а)  10 мм                     б) 1 м                       в)  1 мм</a:t>
            </a:r>
          </a:p>
          <a:p>
            <a:pPr algn="ctr" eaLnBrk="0" hangingPunct="0"/>
            <a:r>
              <a:rPr lang="ru-RU" sz="1600">
                <a:latin typeface="Times New Roman" pitchFamily="18" charset="0"/>
                <a:ea typeface="Calibri" pitchFamily="34" charset="0"/>
                <a:cs typeface="Times New Roman" pitchFamily="18" charset="0"/>
              </a:rPr>
              <a:t>                       7.  Торричелли  создал  ртутный  барометр. Какой высоты был столб ртути                                 в этом барометре?</a:t>
            </a:r>
          </a:p>
          <a:p>
            <a:pPr algn="ctr" eaLnBrk="0" hangingPunct="0"/>
            <a:r>
              <a:rPr lang="en-US" sz="1600">
                <a:solidFill>
                  <a:srgbClr val="FFFF00"/>
                </a:solidFill>
                <a:latin typeface="Times New Roman" pitchFamily="18" charset="0"/>
                <a:ea typeface="Calibri" pitchFamily="34" charset="0"/>
                <a:cs typeface="Times New Roman" pitchFamily="18" charset="0"/>
              </a:rPr>
              <a:t>          </a:t>
            </a:r>
            <a:r>
              <a:rPr lang="ru-RU" sz="1600">
                <a:solidFill>
                  <a:srgbClr val="FFFF00"/>
                </a:solidFill>
                <a:latin typeface="Times New Roman" pitchFamily="18" charset="0"/>
                <a:ea typeface="Calibri" pitchFamily="34" charset="0"/>
                <a:cs typeface="Times New Roman" pitchFamily="18" charset="0"/>
              </a:rPr>
              <a:t>а)  76 см                          б)  1 м                      в)  10 м</a:t>
            </a:r>
          </a:p>
          <a:p>
            <a:pPr algn="ctr" eaLnBrk="0" hangingPunct="0"/>
            <a:endParaRPr lang="ru-RU" sz="1600">
              <a:latin typeface="Times New Roman" pitchFamily="18" charset="0"/>
              <a:ea typeface="Calibri" pitchFamily="34" charset="0"/>
              <a:cs typeface="Times New Roman" pitchFamily="18" charset="0"/>
            </a:endParaRPr>
          </a:p>
        </p:txBody>
      </p:sp>
      <p:pic>
        <p:nvPicPr>
          <p:cNvPr id="7" name="Picture 5" descr="ом с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4" name="Вертикальный свиток 33"/>
          <p:cNvSpPr/>
          <p:nvPr/>
        </p:nvSpPr>
        <p:spPr>
          <a:xfrm>
            <a:off x="1143000" y="0"/>
            <a:ext cx="7072313"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dirty="0"/>
          </a:p>
        </p:txBody>
      </p:sp>
      <p:pic>
        <p:nvPicPr>
          <p:cNvPr id="22531" name="Picture 4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4746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1"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7"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6207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8"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655638" y="8651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6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525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6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6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64"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6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65"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6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68"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69"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70"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21310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7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14128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72"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4292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73"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256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74"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8677275" y="10810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75"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28527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76"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386080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7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8054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78"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530066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79"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0847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80"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81"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40481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8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83"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46529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84"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18446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3714750" y="928688"/>
            <a:ext cx="2571750" cy="5632450"/>
          </a:xfrm>
          <a:prstGeom prst="rect">
            <a:avLst/>
          </a:prstGeom>
          <a:noFill/>
        </p:spPr>
        <p:txBody>
          <a:bodyPr>
            <a:spAutoFit/>
          </a:bodyPr>
          <a:lstStyle/>
          <a:p>
            <a:pPr fontAlgn="auto">
              <a:spcBef>
                <a:spcPts val="0"/>
              </a:spcBef>
              <a:spcAft>
                <a:spcPts val="0"/>
              </a:spcAft>
              <a:defRPr/>
            </a:pPr>
            <a:r>
              <a:rPr lang="ru-RU" sz="3200" dirty="0">
                <a:solidFill>
                  <a:schemeClr val="bg1"/>
                </a:solidFill>
                <a:latin typeface="Bookman Old Style" pitchFamily="18" charset="0"/>
              </a:rPr>
              <a:t>ОТВЕТЫ :</a:t>
            </a:r>
          </a:p>
          <a:p>
            <a:pPr fontAlgn="auto">
              <a:spcBef>
                <a:spcPts val="0"/>
              </a:spcBef>
              <a:spcAft>
                <a:spcPts val="0"/>
              </a:spcAft>
              <a:defRPr/>
            </a:pPr>
            <a:endParaRPr lang="ru-RU" sz="3200" dirty="0">
              <a:solidFill>
                <a:schemeClr val="bg1"/>
              </a:solidFill>
              <a:latin typeface="Bookman Old Style" pitchFamily="18" charset="0"/>
            </a:endParaRPr>
          </a:p>
          <a:p>
            <a:pPr marL="457200" indent="-457200" fontAlgn="auto">
              <a:spcBef>
                <a:spcPts val="0"/>
              </a:spcBef>
              <a:spcAft>
                <a:spcPts val="0"/>
              </a:spcAft>
              <a:buFontTx/>
              <a:buAutoNum type="arabicPeriod"/>
              <a:defRPr/>
            </a:pPr>
            <a:r>
              <a:rPr lang="ru-RU" sz="3200" dirty="0">
                <a:solidFill>
                  <a:schemeClr val="bg1"/>
                </a:solidFill>
                <a:latin typeface="Bookman Old Style" pitchFamily="18" charset="0"/>
              </a:rPr>
              <a:t>В . Г</a:t>
            </a:r>
          </a:p>
          <a:p>
            <a:pPr marL="457200" indent="-457200" fontAlgn="auto">
              <a:spcBef>
                <a:spcPts val="0"/>
              </a:spcBef>
              <a:spcAft>
                <a:spcPts val="0"/>
              </a:spcAft>
              <a:buFontTx/>
              <a:buAutoNum type="arabicPeriod"/>
              <a:defRPr/>
            </a:pPr>
            <a:r>
              <a:rPr lang="ru-RU" sz="3200" dirty="0">
                <a:solidFill>
                  <a:schemeClr val="bg1"/>
                </a:solidFill>
                <a:latin typeface="Bookman Old Style" pitchFamily="18" charset="0"/>
              </a:rPr>
              <a:t>А</a:t>
            </a:r>
          </a:p>
          <a:p>
            <a:pPr marL="457200" indent="-457200" fontAlgn="auto">
              <a:spcBef>
                <a:spcPts val="0"/>
              </a:spcBef>
              <a:spcAft>
                <a:spcPts val="0"/>
              </a:spcAft>
              <a:buFontTx/>
              <a:buAutoNum type="arabicPeriod"/>
              <a:defRPr/>
            </a:pPr>
            <a:r>
              <a:rPr lang="ru-RU" sz="3200" dirty="0">
                <a:solidFill>
                  <a:schemeClr val="bg1"/>
                </a:solidFill>
                <a:latin typeface="Bookman Old Style" pitchFamily="18" charset="0"/>
              </a:rPr>
              <a:t>Г</a:t>
            </a:r>
          </a:p>
          <a:p>
            <a:pPr marL="457200" indent="-457200" fontAlgn="auto">
              <a:spcBef>
                <a:spcPts val="0"/>
              </a:spcBef>
              <a:spcAft>
                <a:spcPts val="0"/>
              </a:spcAft>
              <a:buFontTx/>
              <a:buAutoNum type="arabicPeriod"/>
              <a:defRPr/>
            </a:pPr>
            <a:r>
              <a:rPr lang="ru-RU" sz="3200" dirty="0">
                <a:solidFill>
                  <a:schemeClr val="bg1"/>
                </a:solidFill>
                <a:latin typeface="Bookman Old Style" pitchFamily="18" charset="0"/>
              </a:rPr>
              <a:t>А , б</a:t>
            </a:r>
          </a:p>
          <a:p>
            <a:pPr marL="457200" indent="-457200" fontAlgn="auto">
              <a:spcBef>
                <a:spcPts val="0"/>
              </a:spcBef>
              <a:spcAft>
                <a:spcPts val="0"/>
              </a:spcAft>
              <a:buFontTx/>
              <a:buAutoNum type="arabicPeriod"/>
              <a:defRPr/>
            </a:pPr>
            <a:r>
              <a:rPr lang="ru-RU" sz="3200" dirty="0">
                <a:solidFill>
                  <a:schemeClr val="bg1"/>
                </a:solidFill>
                <a:latin typeface="Bookman Old Style" pitchFamily="18" charset="0"/>
              </a:rPr>
              <a:t>Б</a:t>
            </a:r>
          </a:p>
          <a:p>
            <a:pPr marL="457200" indent="-457200" fontAlgn="auto">
              <a:spcBef>
                <a:spcPts val="0"/>
              </a:spcBef>
              <a:spcAft>
                <a:spcPts val="0"/>
              </a:spcAft>
              <a:buFontTx/>
              <a:buAutoNum type="arabicPeriod"/>
              <a:defRPr/>
            </a:pPr>
            <a:r>
              <a:rPr lang="ru-RU" sz="3200" dirty="0">
                <a:solidFill>
                  <a:schemeClr val="bg1"/>
                </a:solidFill>
                <a:latin typeface="Bookman Old Style" pitchFamily="18" charset="0"/>
              </a:rPr>
              <a:t>В</a:t>
            </a:r>
          </a:p>
          <a:p>
            <a:pPr marL="457200" indent="-457200" fontAlgn="auto">
              <a:spcBef>
                <a:spcPts val="0"/>
              </a:spcBef>
              <a:spcAft>
                <a:spcPts val="0"/>
              </a:spcAft>
              <a:buFontTx/>
              <a:buAutoNum type="arabicPeriod"/>
              <a:defRPr/>
            </a:pPr>
            <a:r>
              <a:rPr lang="ru-RU" sz="3200" dirty="0">
                <a:solidFill>
                  <a:schemeClr val="bg1"/>
                </a:solidFill>
                <a:latin typeface="Bookman Old Style" pitchFamily="18" charset="0"/>
              </a:rPr>
              <a:t>А </a:t>
            </a:r>
          </a:p>
          <a:p>
            <a:pPr marL="457200" indent="-457200" fontAlgn="auto">
              <a:spcBef>
                <a:spcPts val="0"/>
              </a:spcBef>
              <a:spcAft>
                <a:spcPts val="0"/>
              </a:spcAft>
              <a:buFontTx/>
              <a:buAutoNum type="arabicPeriod"/>
              <a:defRPr/>
            </a:pPr>
            <a:endParaRPr lang="ru-RU" sz="2400" dirty="0">
              <a:solidFill>
                <a:schemeClr val="bg1"/>
              </a:solidFill>
              <a:latin typeface="Bookman Old Style" pitchFamily="18" charset="0"/>
            </a:endParaRPr>
          </a:p>
          <a:p>
            <a:pPr marL="457200" indent="-457200" fontAlgn="auto">
              <a:spcBef>
                <a:spcPts val="0"/>
              </a:spcBef>
              <a:spcAft>
                <a:spcPts val="0"/>
              </a:spcAft>
              <a:buFontTx/>
              <a:buAutoNum type="arabicPeriod"/>
              <a:defRPr/>
            </a:pPr>
            <a:endParaRPr lang="ru-RU" sz="2400" dirty="0">
              <a:solidFill>
                <a:schemeClr val="bg1"/>
              </a:solidFill>
              <a:latin typeface="Bookman Old Style" pitchFamily="18" charset="0"/>
            </a:endParaRPr>
          </a:p>
          <a:p>
            <a:pPr marL="457200" indent="-457200" fontAlgn="auto">
              <a:spcBef>
                <a:spcPts val="0"/>
              </a:spcBef>
              <a:spcAft>
                <a:spcPts val="0"/>
              </a:spcAft>
              <a:buFontTx/>
              <a:buAutoNum type="arabicPeriod"/>
              <a:defRPr/>
            </a:pPr>
            <a:endParaRPr lang="ru-RU" sz="2400" dirty="0">
              <a:solidFill>
                <a:schemeClr val="bg1"/>
              </a:solidFill>
              <a:latin typeface="Bookman Old Style" pitchFamily="18" charset="0"/>
            </a:endParaRPr>
          </a:p>
        </p:txBody>
      </p:sp>
      <p:pic>
        <p:nvPicPr>
          <p:cNvPr id="22562"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214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30000">
              <a:srgbClr val="D49E6C"/>
            </a:gs>
            <a:gs pos="70000">
              <a:srgbClr val="A65528"/>
            </a:gs>
            <a:gs pos="100000">
              <a:srgbClr val="663012"/>
            </a:gs>
          </a:gsLst>
          <a:lin ang="2700000" scaled="1"/>
          <a:tileRect/>
        </a:gradFill>
        <a:effectLst/>
      </p:bgPr>
    </p:bg>
    <p:spTree>
      <p:nvGrpSpPr>
        <p:cNvPr id="1" name=""/>
        <p:cNvGrpSpPr/>
        <p:nvPr/>
      </p:nvGrpSpPr>
      <p:grpSpPr>
        <a:xfrm>
          <a:off x="0" y="0"/>
          <a:ext cx="0" cy="0"/>
          <a:chOff x="0" y="0"/>
          <a:chExt cx="0" cy="0"/>
        </a:xfrm>
      </p:grpSpPr>
      <p:pic>
        <p:nvPicPr>
          <p:cNvPr id="9" name="Рисунок 8" descr="http://festival.1september.ru/articles/411638/img5.jpg"/>
          <p:cNvPicPr>
            <a:picLocks noChangeAspect="1" noChangeArrowheads="1"/>
          </p:cNvPicPr>
          <p:nvPr/>
        </p:nvPicPr>
        <p:blipFill>
          <a:blip r:embed="rId2" r:link="rId3">
            <a:lum bright="-26000" contrast="52000"/>
            <a:grayscl/>
            <a:extLst>
              <a:ext uri="{28A0092B-C50C-407E-A947-70E740481C1C}">
                <a14:useLocalDpi xmlns:a14="http://schemas.microsoft.com/office/drawing/2010/main" val="0"/>
              </a:ext>
            </a:extLst>
          </a:blip>
          <a:srcRect/>
          <a:stretch>
            <a:fillRect/>
          </a:stretch>
        </p:blipFill>
        <p:spPr bwMode="auto">
          <a:xfrm>
            <a:off x="714375" y="0"/>
            <a:ext cx="7786688"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sz="half" idx="1"/>
          </p:nvPr>
        </p:nvSpPr>
        <p:spPr>
          <a:xfrm>
            <a:off x="0" y="4429125"/>
            <a:ext cx="9144000" cy="1785938"/>
          </a:xfrm>
        </p:spPr>
        <p:txBody>
          <a:bodyPr/>
          <a:lstStyle/>
          <a:p>
            <a:pPr eaLnBrk="1" hangingPunct="1"/>
            <a:endParaRPr lang="ru-RU" sz="2200" b="1" smtClean="0">
              <a:solidFill>
                <a:srgbClr val="0070C0"/>
              </a:solidFill>
              <a:latin typeface="Bookman Old Style" pitchFamily="18" charset="0"/>
            </a:endParaRPr>
          </a:p>
          <a:p>
            <a:pPr eaLnBrk="1" hangingPunct="1"/>
            <a:r>
              <a:rPr lang="ru-RU" sz="1800" smtClean="0">
                <a:solidFill>
                  <a:schemeClr val="bg1"/>
                </a:solidFill>
                <a:latin typeface="Bookman Old Style" pitchFamily="18" charset="0"/>
              </a:rPr>
              <a:t>За счет мышечного усилия мы увеличиваем объем грудной клетки, при этом давление воздуха внутри легких уменьшается.  Далее атмосферное  давление «вталкивает»  в легкие порцию воздуха. При выдыхании происходит обратный процесс. </a:t>
            </a:r>
          </a:p>
          <a:p>
            <a:pPr eaLnBrk="1" hangingPunct="1"/>
            <a:r>
              <a:rPr lang="ru-RU" sz="1800" smtClean="0">
                <a:solidFill>
                  <a:schemeClr val="bg1"/>
                </a:solidFill>
                <a:latin typeface="Bookman Old Style" pitchFamily="18" charset="0"/>
              </a:rPr>
              <a:t>Наши легкие действуют как насос : при вдохе как разряжающий, </a:t>
            </a:r>
          </a:p>
          <a:p>
            <a:pPr eaLnBrk="1" hangingPunct="1">
              <a:buFont typeface="Arial" charset="0"/>
              <a:buNone/>
            </a:pPr>
            <a:r>
              <a:rPr lang="ru-RU" sz="1800" smtClean="0">
                <a:solidFill>
                  <a:schemeClr val="bg1"/>
                </a:solidFill>
                <a:latin typeface="Bookman Old Style" pitchFamily="18" charset="0"/>
              </a:rPr>
              <a:t>     а при выдохе − как нагнетающий.</a:t>
            </a:r>
          </a:p>
          <a:p>
            <a:pPr eaLnBrk="1" hangingPunct="1"/>
            <a:endParaRPr lang="ru-RU" sz="1800" b="1" smtClean="0">
              <a:solidFill>
                <a:srgbClr val="0070C0"/>
              </a:solidFill>
              <a:latin typeface="Bookman Old Style" pitchFamily="18" charset="0"/>
            </a:endParaRPr>
          </a:p>
          <a:p>
            <a:pPr eaLnBrk="1" hangingPunct="1"/>
            <a:endParaRPr lang="ru-RU" smtClean="0"/>
          </a:p>
        </p:txBody>
      </p:sp>
      <p:sp>
        <p:nvSpPr>
          <p:cNvPr id="7" name="TextBox 6"/>
          <p:cNvSpPr txBox="1">
            <a:spLocks noChangeArrowheads="1"/>
          </p:cNvSpPr>
          <p:nvPr/>
        </p:nvSpPr>
        <p:spPr bwMode="auto">
          <a:xfrm>
            <a:off x="3071813" y="4286250"/>
            <a:ext cx="3065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solidFill>
                  <a:srgbClr val="0070C0"/>
                </a:solidFill>
                <a:latin typeface="Georgia" pitchFamily="18" charset="0"/>
              </a:rPr>
              <a:t>Как  мы  дышим</a:t>
            </a:r>
            <a:r>
              <a:rPr lang="ru-RU" sz="2400" b="1">
                <a:latin typeface="Georgi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5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7">
                                            <p:txEl>
                                              <p:pRg st="0" end="0"/>
                                            </p:txEl>
                                          </p:spTgt>
                                        </p:tgtEl>
                                        <p:attrNameLst>
                                          <p:attrName>ppt_y</p:attrName>
                                        </p:attrNameLst>
                                      </p:cBhvr>
                                      <p:tavLst>
                                        <p:tav tm="0">
                                          <p:val>
                                            <p:strVal val="#ppt_y+1"/>
                                          </p:val>
                                        </p:tav>
                                        <p:tav tm="100000">
                                          <p:val>
                                            <p:strVal val="#ppt_y-1"/>
                                          </p:val>
                                        </p:tav>
                                      </p:tavLst>
                                    </p:anim>
                                  </p:childTnLst>
                                </p:cTn>
                              </p:par>
                            </p:childTnLst>
                          </p:cTn>
                        </p:par>
                        <p:par>
                          <p:cTn id="9" fill="hold" nodeType="afterGroup">
                            <p:stCondLst>
                              <p:cond delay="15000"/>
                            </p:stCondLst>
                            <p:childTnLst>
                              <p:par>
                                <p:cTn id="10" presetID="21"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027" name="Picture 3" descr="F:\картинки к весу атм\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1000125"/>
            <a:ext cx="4143375"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картинки к весу атм\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928688"/>
            <a:ext cx="4398962" cy="542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a:spLocks noChangeArrowheads="1"/>
          </p:cNvSpPr>
          <p:nvPr/>
        </p:nvSpPr>
        <p:spPr bwMode="auto">
          <a:xfrm>
            <a:off x="642938" y="4500563"/>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a:solidFill>
                  <a:schemeClr val="bg1"/>
                </a:solidFill>
                <a:latin typeface="Georgia" pitchFamily="18" charset="0"/>
              </a:rPr>
              <a:t>ОБЪЯСНИТЕ  КАК  МЫ  ПЬЕМ ? </a:t>
            </a:r>
          </a:p>
          <a:p>
            <a:pPr algn="ctr"/>
            <a:r>
              <a:rPr lang="ru-RU" b="1">
                <a:solidFill>
                  <a:schemeClr val="bg1"/>
                </a:solidFill>
                <a:latin typeface="Georgia" pitchFamily="18" charset="0"/>
              </a:rPr>
              <a:t>КАК ЖИДКОСТЬ ПОДНИМАЕТСЯ ПО СОЛОМИНКЕ?</a:t>
            </a:r>
          </a:p>
          <a:p>
            <a:pPr algn="ctr"/>
            <a:r>
              <a:rPr lang="ru-RU" b="1">
                <a:solidFill>
                  <a:schemeClr val="bg1"/>
                </a:solidFill>
                <a:latin typeface="Bookman Old Style" pitchFamily="18" charset="0"/>
              </a:rPr>
              <a:t> </a:t>
            </a:r>
            <a:r>
              <a:rPr lang="ru-RU">
                <a:solidFill>
                  <a:schemeClr val="bg1"/>
                </a:solidFill>
                <a:latin typeface="Bookman Old Style" pitchFamily="18" charset="0"/>
              </a:rPr>
              <a:t/>
            </a:r>
            <a:br>
              <a:rPr lang="ru-RU">
                <a:solidFill>
                  <a:schemeClr val="bg1"/>
                </a:solidFill>
                <a:latin typeface="Bookman Old Style" pitchFamily="18" charset="0"/>
              </a:rPr>
            </a:br>
            <a:endParaRPr lang="ru-RU">
              <a:latin typeface="Calibri" pitchFamily="34" charset="0"/>
            </a:endParaRPr>
          </a:p>
        </p:txBody>
      </p:sp>
      <p:sp>
        <p:nvSpPr>
          <p:cNvPr id="5" name="Прямоугольник 4"/>
          <p:cNvSpPr>
            <a:spLocks noChangeArrowheads="1"/>
          </p:cNvSpPr>
          <p:nvPr/>
        </p:nvSpPr>
        <p:spPr bwMode="auto">
          <a:xfrm>
            <a:off x="214313" y="5143500"/>
            <a:ext cx="8715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solidFill>
                  <a:srgbClr val="FFFF00"/>
                </a:solidFill>
                <a:latin typeface="Georgia" pitchFamily="18" charset="0"/>
              </a:rPr>
              <a:t>Приставив стакан к  губам, мы начинаем тянуть жидкость в себя. Втягивание жидкости вызывает расширение грудной клетки, воздух в легких и полости рта  разряжается и атмосферное давление «загоняет» туда  очередную  порцию жидкости.  Так организм приспосабливается к атмосферному давлению и использует его.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xEl>
                                              <p:pRg st="2" end="2"/>
                                            </p:txEl>
                                          </p:spTgt>
                                        </p:tgtEl>
                                      </p:cBhvr>
                                    </p:animEffect>
                                  </p:childTnLst>
                                </p:cTn>
                              </p:par>
                            </p:childTnLst>
                          </p:cTn>
                        </p:par>
                        <p:par>
                          <p:cTn id="30" fill="hold" nodeType="afterGroup">
                            <p:stCondLst>
                              <p:cond delay="450"/>
                            </p:stCondLst>
                            <p:childTnLst>
                              <p:par>
                                <p:cTn id="31" presetID="35" presetClass="entr" presetSubtype="0"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2000"/>
                                        <p:tgtEl>
                                          <p:spTgt spid="1026"/>
                                        </p:tgtEl>
                                      </p:cBhvr>
                                    </p:animEffect>
                                    <p:anim calcmode="lin" valueType="num">
                                      <p:cBhvr>
                                        <p:cTn id="34" dur="2000" fill="hold"/>
                                        <p:tgtEl>
                                          <p:spTgt spid="1026"/>
                                        </p:tgtEl>
                                        <p:attrNameLst>
                                          <p:attrName>style.rotation</p:attrName>
                                        </p:attrNameLst>
                                      </p:cBhvr>
                                      <p:tavLst>
                                        <p:tav tm="0">
                                          <p:val>
                                            <p:fltVal val="720"/>
                                          </p:val>
                                        </p:tav>
                                        <p:tav tm="100000">
                                          <p:val>
                                            <p:fltVal val="0"/>
                                          </p:val>
                                        </p:tav>
                                      </p:tavLst>
                                    </p:anim>
                                    <p:anim calcmode="lin" valueType="num">
                                      <p:cBhvr>
                                        <p:cTn id="35" dur="2000" fill="hold"/>
                                        <p:tgtEl>
                                          <p:spTgt spid="1026"/>
                                        </p:tgtEl>
                                        <p:attrNameLst>
                                          <p:attrName>ppt_h</p:attrName>
                                        </p:attrNameLst>
                                      </p:cBhvr>
                                      <p:tavLst>
                                        <p:tav tm="0">
                                          <p:val>
                                            <p:fltVal val="0"/>
                                          </p:val>
                                        </p:tav>
                                        <p:tav tm="100000">
                                          <p:val>
                                            <p:strVal val="#ppt_h"/>
                                          </p:val>
                                        </p:tav>
                                      </p:tavLst>
                                    </p:anim>
                                    <p:anim calcmode="lin" valueType="num">
                                      <p:cBhvr>
                                        <p:cTn id="36" dur="2000" fill="hold"/>
                                        <p:tgtEl>
                                          <p:spTgt spid="1026"/>
                                        </p:tgtEl>
                                        <p:attrNameLst>
                                          <p:attrName>ppt_w</p:attrName>
                                        </p:attrNameLst>
                                      </p:cBhvr>
                                      <p:tavLst>
                                        <p:tav tm="0">
                                          <p:val>
                                            <p:fltVal val="0"/>
                                          </p:val>
                                        </p:tav>
                                        <p:tav tm="100000">
                                          <p:val>
                                            <p:strVal val="#ppt_w"/>
                                          </p:val>
                                        </p:tav>
                                      </p:tavLst>
                                    </p:anim>
                                  </p:childTnLst>
                                </p:cTn>
                              </p:par>
                            </p:childTnLst>
                          </p:cTn>
                        </p:par>
                        <p:par>
                          <p:cTn id="37" fill="hold" nodeType="afterGroup">
                            <p:stCondLst>
                              <p:cond delay="2450"/>
                            </p:stCondLst>
                            <p:childTnLst>
                              <p:par>
                                <p:cTn id="38" presetID="35" presetClass="entr" presetSubtype="0" fill="hold" nodeType="after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2000"/>
                                        <p:tgtEl>
                                          <p:spTgt spid="1027"/>
                                        </p:tgtEl>
                                      </p:cBhvr>
                                    </p:animEffect>
                                    <p:anim calcmode="lin" valueType="num">
                                      <p:cBhvr>
                                        <p:cTn id="41" dur="2000" fill="hold"/>
                                        <p:tgtEl>
                                          <p:spTgt spid="1027"/>
                                        </p:tgtEl>
                                        <p:attrNameLst>
                                          <p:attrName>style.rotation</p:attrName>
                                        </p:attrNameLst>
                                      </p:cBhvr>
                                      <p:tavLst>
                                        <p:tav tm="0">
                                          <p:val>
                                            <p:fltVal val="720"/>
                                          </p:val>
                                        </p:tav>
                                        <p:tav tm="100000">
                                          <p:val>
                                            <p:fltVal val="0"/>
                                          </p:val>
                                        </p:tav>
                                      </p:tavLst>
                                    </p:anim>
                                    <p:anim calcmode="lin" valueType="num">
                                      <p:cBhvr>
                                        <p:cTn id="42" dur="2000" fill="hold"/>
                                        <p:tgtEl>
                                          <p:spTgt spid="1027"/>
                                        </p:tgtEl>
                                        <p:attrNameLst>
                                          <p:attrName>ppt_h</p:attrName>
                                        </p:attrNameLst>
                                      </p:cBhvr>
                                      <p:tavLst>
                                        <p:tav tm="0">
                                          <p:val>
                                            <p:fltVal val="0"/>
                                          </p:val>
                                        </p:tav>
                                        <p:tav tm="100000">
                                          <p:val>
                                            <p:strVal val="#ppt_h"/>
                                          </p:val>
                                        </p:tav>
                                      </p:tavLst>
                                    </p:anim>
                                    <p:anim calcmode="lin" valueType="num">
                                      <p:cBhvr>
                                        <p:cTn id="43"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checkerboard(across)">
                                      <p:cBhvr>
                                        <p:cTn id="4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25602" name="Picture 4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4746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1"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7"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6207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8"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655638" y="8651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525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6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6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64"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6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65"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6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8"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69"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70"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21310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7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14128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72"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4292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73"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256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74"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8677275" y="10810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75"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28527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76"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386080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7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8054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78"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530066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79"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0847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80"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81"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40481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8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83"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46529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84"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18446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214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428625" y="214313"/>
            <a:ext cx="850106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b="1">
                <a:solidFill>
                  <a:schemeClr val="bg1"/>
                </a:solidFill>
                <a:latin typeface="Georgia" pitchFamily="18" charset="0"/>
              </a:rPr>
              <a:t>Почему  человек  никак не испытывает  на себе  действие атмосферного  давления?</a:t>
            </a:r>
          </a:p>
          <a:p>
            <a:pPr eaLnBrk="1" hangingPunct="1"/>
            <a:r>
              <a:rPr lang="ru-RU" sz="2000">
                <a:solidFill>
                  <a:srgbClr val="FFFF00"/>
                </a:solidFill>
                <a:latin typeface="Georgia" pitchFamily="18" charset="0"/>
              </a:rPr>
              <a:t>Ткани,  кровеносные сосуды  и  стенки  других полостей  тела подвергаются  наружному  атмосферному  давлению , но  кровь , другие  жидкости  и газы заполняющие  эти полости  сжаты до  такого же давления. Поэтому   большинство  тканей  в  нашем организме  испытывают одинаковое давление изнутри и снаружи, поэтому и  не деформируется.</a:t>
            </a:r>
          </a:p>
          <a:p>
            <a:pPr eaLnBrk="1" hangingPunct="1"/>
            <a:endParaRPr lang="ru-RU" sz="2200">
              <a:solidFill>
                <a:srgbClr val="FFFF00"/>
              </a:solidFill>
              <a:latin typeface="Georgia" pitchFamily="18" charset="0"/>
            </a:endParaRPr>
          </a:p>
          <a:p>
            <a:pPr eaLnBrk="1" hangingPunct="1"/>
            <a:endParaRPr lang="ru-RU" sz="2200">
              <a:solidFill>
                <a:srgbClr val="FFFF00"/>
              </a:solidFill>
              <a:latin typeface="Georgia" pitchFamily="18" charset="0"/>
            </a:endParaRPr>
          </a:p>
        </p:txBody>
      </p:sp>
      <p:sp>
        <p:nvSpPr>
          <p:cNvPr id="25634" name="Rectangle 1"/>
          <p:cNvSpPr>
            <a:spLocks noChangeArrowheads="1"/>
          </p:cNvSpPr>
          <p:nvPr/>
        </p:nvSpPr>
        <p:spPr bwMode="auto">
          <a:xfrm>
            <a:off x="428625" y="2844800"/>
            <a:ext cx="8358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ru-RU">
                <a:solidFill>
                  <a:schemeClr val="bg1"/>
                </a:solidFill>
                <a:latin typeface="Times New Roman" pitchFamily="18" charset="0"/>
                <a:ea typeface="Calibri" pitchFamily="34" charset="0"/>
                <a:cs typeface="Times New Roman" pitchFamily="18" charset="0"/>
              </a:rPr>
              <a:t>Тело человека приспособлено к атмосферному давлению и плохо переносит его понижение. При подъеме высоко в горы неподготовленный человек чувствует себя очень плохо. Становится трудно дышать, из ушей и носа нередко идет кровь, можно потерять сознание. Так как благодаря атмосферному давлению суставные поверхности плотно прилегают друг к другу, то высоко в горах, где атмосферное давление резко падает, действие суставов расстраивается, руки и ноги слушаются плохо, легко получаются вывихи.</a:t>
            </a:r>
            <a:endParaRPr lang="ru-RU">
              <a:solidFill>
                <a:schemeClr val="bg1"/>
              </a:solidFill>
              <a:ea typeface="Calibri" pitchFamily="34" charset="0"/>
              <a:cs typeface="Times New Roman" pitchFamily="18" charset="0"/>
            </a:endParaRPr>
          </a:p>
          <a:p>
            <a:pPr eaLnBrk="0" hangingPunct="0"/>
            <a:r>
              <a:rPr lang="ru-RU">
                <a:solidFill>
                  <a:schemeClr val="bg1"/>
                </a:solidFill>
                <a:latin typeface="Cambria Math" pitchFamily="18" charset="0"/>
                <a:ea typeface="Calibri" pitchFamily="34" charset="0"/>
                <a:cs typeface="Times New Roman" pitchFamily="18" charset="0"/>
              </a:rPr>
              <a:t> </a:t>
            </a:r>
            <a:r>
              <a:rPr lang="ru-RU">
                <a:solidFill>
                  <a:schemeClr val="bg1"/>
                </a:solidFill>
                <a:latin typeface="Times New Roman" pitchFamily="18" charset="0"/>
                <a:ea typeface="Calibri" pitchFamily="34" charset="0"/>
                <a:cs typeface="Times New Roman" pitchFamily="18" charset="0"/>
              </a:rPr>
              <a:t>Альпинисты, летчики при высотных подъемах берут с собой кислородные приборы..</a:t>
            </a:r>
            <a:r>
              <a:rPr lang="ru-RU">
                <a:solidFill>
                  <a:schemeClr val="bg1"/>
                </a:solidFill>
                <a:latin typeface="Calibri" pitchFamily="34" charset="0"/>
                <a:ea typeface="Calibri" pitchFamily="34" charset="0"/>
                <a:cs typeface="Times New Roman" pitchFamily="18" charset="0"/>
              </a:rPr>
              <a:t>  </a:t>
            </a:r>
            <a:r>
              <a:rPr lang="ru-RU">
                <a:solidFill>
                  <a:schemeClr val="bg1"/>
                </a:solidFill>
                <a:latin typeface="Times New Roman" pitchFamily="18" charset="0"/>
                <a:ea typeface="Calibri" pitchFamily="34" charset="0"/>
                <a:cs typeface="Times New Roman" pitchFamily="18" charset="0"/>
              </a:rPr>
              <a:t>Организм людей живущих  на большой высоте, приспосабливается к пониженному давлению. Например, в Андах Южной Америки, в Тибете и в некоторых других местах встречаются постоянные поселения людей на высотах около 5000 м. </a:t>
            </a:r>
            <a:endParaRPr lang="ru-RU">
              <a:solidFill>
                <a:schemeClr val="bg1"/>
              </a:solidFill>
              <a:ea typeface="Calibri"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heckerboard(across)">
                                      <p:cBhvr>
                                        <p:cTn id="7" dur="2000"/>
                                        <p:tgtEl>
                                          <p:spTgt spid="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checkerboard(across)">
                                      <p:cBhvr>
                                        <p:cTn id="12" dur="20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8" name="Содержимое 3" descr="http://class-fizika.narod.ru/7_class/7_davlatm/0f18.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857750" y="1428750"/>
            <a:ext cx="4286250" cy="5286375"/>
          </a:xfrm>
        </p:spPr>
      </p:pic>
      <p:pic>
        <p:nvPicPr>
          <p:cNvPr id="9" name="Рисунок 8" descr="http://class-fizika.narod.ru/7_class/7_davlatm/0sh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428750"/>
            <a:ext cx="428625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00063" y="285750"/>
            <a:ext cx="8229600" cy="857250"/>
          </a:xfrm>
        </p:spPr>
        <p:txBody>
          <a:bodyPr/>
          <a:lstStyle/>
          <a:p>
            <a:pPr eaLnBrk="1" hangingPunct="1"/>
            <a:r>
              <a:rPr lang="ru-RU" sz="2400" b="1" smtClean="0">
                <a:solidFill>
                  <a:srgbClr val="FFFF00"/>
                </a:solidFill>
                <a:latin typeface="Bookman Old Style" pitchFamily="18" charset="0"/>
              </a:rPr>
              <a:t>КАК ПЕРЕНОСИТ ЧЕЛОВЕК РАЗЛИЧНУЮ ВЫСОТУ НАД УРОВНЕМ МОРЯ ? </a:t>
            </a:r>
            <a:endParaRPr lang="ru-RU" sz="2400" smtClean="0">
              <a:solidFill>
                <a:srgbClr val="FFFF00"/>
              </a:solidFill>
              <a:latin typeface="Bookman Old Style" pitchFamily="18" charset="0"/>
            </a:endParaRPr>
          </a:p>
        </p:txBody>
      </p:sp>
      <p:pic>
        <p:nvPicPr>
          <p:cNvPr id="7" name="Содержимое 6" descr="http://class-fizika.narod.ru/7_class/7_davlatm/111.jpg"/>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85750" y="1500188"/>
            <a:ext cx="4214813" cy="51435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style.rotation</p:attrName>
                                        </p:attrNameLst>
                                      </p:cBhvr>
                                      <p:tavLst>
                                        <p:tav tm="0">
                                          <p:val>
                                            <p:fltVal val="720"/>
                                          </p:val>
                                        </p:tav>
                                        <p:tav tm="100000">
                                          <p:val>
                                            <p:fltVal val="0"/>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ppt_w</p:attrName>
                                        </p:attrNameLst>
                                      </p:cBhvr>
                                      <p:tavLst>
                                        <p:tav tm="0">
                                          <p:val>
                                            <p:fltVal val="0"/>
                                          </p:val>
                                        </p:tav>
                                        <p:tav tm="100000">
                                          <p:val>
                                            <p:strVal val="#ppt_w"/>
                                          </p:val>
                                        </p:tav>
                                      </p:tavLst>
                                    </p:anim>
                                  </p:childTnLst>
                                </p:cTn>
                              </p:par>
                            </p:childTnLst>
                          </p:cTn>
                        </p:par>
                        <p:par>
                          <p:cTn id="26" fill="hold" nodeType="afterGroup">
                            <p:stCondLst>
                              <p:cond delay="2000"/>
                            </p:stCondLst>
                            <p:childTnLst>
                              <p:par>
                                <p:cTn id="27" presetID="35"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style.rotation</p:attrName>
                                        </p:attrNameLst>
                                      </p:cBhvr>
                                      <p:tavLst>
                                        <p:tav tm="0">
                                          <p:val>
                                            <p:fltVal val="720"/>
                                          </p:val>
                                        </p:tav>
                                        <p:tav tm="100000">
                                          <p:val>
                                            <p:fltVal val="0"/>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 calcmode="lin" valueType="num">
                                      <p:cBhvr>
                                        <p:cTn id="32"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285750" y="642938"/>
            <a:ext cx="8572500" cy="1143000"/>
          </a:xfrm>
        </p:spPr>
        <p:txBody>
          <a:bodyPr/>
          <a:lstStyle/>
          <a:p>
            <a:r>
              <a:rPr lang="ru-RU" sz="1800" smtClean="0">
                <a:latin typeface="Georgia" pitchFamily="18" charset="0"/>
              </a:rPr>
              <a:t/>
            </a:r>
            <a:br>
              <a:rPr lang="ru-RU" sz="1800" smtClean="0">
                <a:latin typeface="Georgia" pitchFamily="18" charset="0"/>
              </a:rPr>
            </a:br>
            <a:r>
              <a:rPr lang="ru-RU" sz="1800" smtClean="0">
                <a:solidFill>
                  <a:srgbClr val="CC0066"/>
                </a:solidFill>
                <a:latin typeface="Georgia" pitchFamily="18" charset="0"/>
              </a:rPr>
              <a:t>Первый летчик космонавт Юрий Гагарин, облетевший вокруг Земли на космическом корабле «Восток», рассказывал, что с высоты полета корабля атмосфера нашей планеты окутывает поверхность Земли бледно-голубым ореолом, который постепенно темнеет, становясь бирюзовым, синим, фиолетовым и затем переходит в черный цвет. Это различие в цвете обусловлено тем, что воздушная оболочка в слоях различается по плотности, составу и температуре.</a:t>
            </a:r>
            <a:r>
              <a:rPr lang="ru-RU" sz="1800" smtClean="0">
                <a:latin typeface="Georgia" pitchFamily="18" charset="0"/>
              </a:rPr>
              <a:t/>
            </a:r>
            <a:br>
              <a:rPr lang="ru-RU" sz="1800" smtClean="0">
                <a:latin typeface="Georgia" pitchFamily="18" charset="0"/>
              </a:rPr>
            </a:br>
            <a:endParaRPr lang="ru-RU" sz="1800" smtClean="0">
              <a:latin typeface="Georgia" pitchFamily="18" charset="0"/>
            </a:endParaRPr>
          </a:p>
        </p:txBody>
      </p:sp>
      <p:pic>
        <p:nvPicPr>
          <p:cNvPr id="27651" name="Picture 2" descr="G:\атмо.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2286000"/>
            <a:ext cx="8429625" cy="45720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F:\ФИЗИКА\физич. анимашки\21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a:spLocks noChangeArrowheads="1"/>
          </p:cNvSpPr>
          <p:nvPr/>
        </p:nvSpPr>
        <p:spPr bwMode="auto">
          <a:xfrm>
            <a:off x="357188" y="55563"/>
            <a:ext cx="857250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sz="2000" b="1">
              <a:solidFill>
                <a:schemeClr val="bg1"/>
              </a:solidFill>
              <a:latin typeface="Bookman Old Style" pitchFamily="18" charset="0"/>
            </a:endParaRPr>
          </a:p>
          <a:p>
            <a:pPr algn="ctr"/>
            <a:r>
              <a:rPr lang="ru-RU" sz="2000" b="1">
                <a:solidFill>
                  <a:schemeClr val="bg1"/>
                </a:solidFill>
                <a:latin typeface="Bookman Old Style" pitchFamily="18" charset="0"/>
              </a:rPr>
              <a:t>ИНТЕРЕСНЫЕ ЯВЛЕНИЯ!</a:t>
            </a:r>
            <a:r>
              <a:rPr lang="ru-RU" sz="2000">
                <a:solidFill>
                  <a:schemeClr val="bg1"/>
                </a:solidFill>
                <a:latin typeface="Bookman Old Style" pitchFamily="18" charset="0"/>
              </a:rPr>
              <a:t>   </a:t>
            </a:r>
            <a:r>
              <a:rPr lang="ru-RU" sz="2000" b="1">
                <a:solidFill>
                  <a:schemeClr val="bg1"/>
                </a:solidFill>
                <a:latin typeface="Bookman Old Style" pitchFamily="18" charset="0"/>
              </a:rPr>
              <a:t>НАДО ЖЕ ! </a:t>
            </a:r>
          </a:p>
          <a:p>
            <a:r>
              <a:rPr lang="ru-RU">
                <a:solidFill>
                  <a:srgbClr val="FFFF00"/>
                </a:solidFill>
                <a:latin typeface="Bookman Old Style" pitchFamily="18" charset="0"/>
              </a:rPr>
              <a:t>Если бы атмосфера Земли не вращалась вместе с Землей вокруг ее оси, то на поверхности Земли возникли бы сильнейшие ураганы.</a:t>
            </a:r>
          </a:p>
          <a:p>
            <a:endParaRPr lang="ru-RU" b="1">
              <a:solidFill>
                <a:schemeClr val="bg1"/>
              </a:solidFill>
              <a:latin typeface="Bookman Old Style" pitchFamily="18" charset="0"/>
            </a:endParaRPr>
          </a:p>
          <a:p>
            <a:r>
              <a:rPr lang="ru-RU" b="1">
                <a:solidFill>
                  <a:schemeClr val="bg1"/>
                </a:solidFill>
                <a:latin typeface="Bookman Old Style" pitchFamily="18" charset="0"/>
              </a:rPr>
              <a:t>?  А что произошло бы на Земле , если бы воздушная атмосфера вдруг исчезла? </a:t>
            </a:r>
          </a:p>
          <a:p>
            <a:endParaRPr lang="ru-RU">
              <a:latin typeface="Bookman Old Style" pitchFamily="18" charset="0"/>
            </a:endParaRPr>
          </a:p>
          <a:p>
            <a:endParaRPr lang="ru-RU">
              <a:latin typeface="Bookman Old Style" pitchFamily="18" charset="0"/>
            </a:endParaRPr>
          </a:p>
          <a:p>
            <a:endParaRPr lang="ru-RU">
              <a:latin typeface="Bookman Old Style" pitchFamily="18" charset="0"/>
            </a:endParaRPr>
          </a:p>
          <a:p>
            <a:endParaRPr lang="ru-RU">
              <a:latin typeface="Bookman Old Style" pitchFamily="18" charset="0"/>
            </a:endParaRPr>
          </a:p>
          <a:p>
            <a:endParaRPr lang="ru-RU">
              <a:latin typeface="Bookman Old Style" pitchFamily="18" charset="0"/>
            </a:endParaRPr>
          </a:p>
          <a:p>
            <a:endParaRPr lang="ru-RU">
              <a:latin typeface="Bookman Old Style" pitchFamily="18" charset="0"/>
            </a:endParaRPr>
          </a:p>
          <a:p>
            <a:endParaRPr lang="ru-RU">
              <a:latin typeface="Bookman Old Style" pitchFamily="18" charset="0"/>
            </a:endParaRPr>
          </a:p>
          <a:p>
            <a:r>
              <a:rPr lang="ru-RU">
                <a:solidFill>
                  <a:srgbClr val="FFFF00"/>
                </a:solidFill>
                <a:latin typeface="Bookman Old Style" pitchFamily="18" charset="0"/>
              </a:rPr>
              <a:t>-  на Земле установилась бы температура приблизительно -170 °С             (или же наоборот 130°С), замерзли бы все водные пространства,                             а суша покрылась бы ледяной корой;</a:t>
            </a:r>
            <a:r>
              <a:rPr lang="ru-RU">
                <a:latin typeface="Bookman Old Style" pitchFamily="18" charset="0"/>
              </a:rPr>
              <a:t/>
            </a:r>
            <a:br>
              <a:rPr lang="ru-RU">
                <a:latin typeface="Bookman Old Style" pitchFamily="18" charset="0"/>
              </a:rPr>
            </a:br>
            <a:r>
              <a:rPr lang="ru-RU">
                <a:solidFill>
                  <a:srgbClr val="FFFF00"/>
                </a:solidFill>
                <a:latin typeface="Bookman Old Style" pitchFamily="18" charset="0"/>
              </a:rPr>
              <a:t>-  наступила бы полная тишина, так как звук в пустоте не распространяется;                                                                                                                   -  небо стало бы черным;  не стало бы сумерек, зорь, белых ночей.</a:t>
            </a:r>
            <a:br>
              <a:rPr lang="ru-RU">
                <a:solidFill>
                  <a:srgbClr val="FFFF00"/>
                </a:solidFill>
                <a:latin typeface="Bookman Old Style" pitchFamily="18" charset="0"/>
              </a:rPr>
            </a:br>
            <a:r>
              <a:rPr lang="ru-RU">
                <a:solidFill>
                  <a:srgbClr val="FFFF00"/>
                </a:solidFill>
                <a:latin typeface="Bookman Old Style" pitchFamily="18" charset="0"/>
              </a:rPr>
              <a:t>- прекратилось бы мерцание звезд, а сами звезды были бы видны не только ночью, но и днем  ;</a:t>
            </a:r>
            <a:br>
              <a:rPr lang="ru-RU">
                <a:solidFill>
                  <a:srgbClr val="FFFF00"/>
                </a:solidFill>
                <a:latin typeface="Bookman Old Style" pitchFamily="18" charset="0"/>
              </a:rPr>
            </a:br>
            <a:r>
              <a:rPr lang="ru-RU">
                <a:solidFill>
                  <a:srgbClr val="FFFF00"/>
                </a:solidFill>
                <a:latin typeface="Bookman Old Style" pitchFamily="18" charset="0"/>
              </a:rPr>
              <a:t>-  погибли бы животные и растения.</a:t>
            </a:r>
            <a:r>
              <a:rPr lang="ru-RU">
                <a:latin typeface="Bookman Old Style" pitchFamily="18" charset="0"/>
              </a:rPr>
              <a:t/>
            </a:r>
            <a:br>
              <a:rPr lang="ru-RU">
                <a:latin typeface="Bookman Old Style" pitchFamily="18" charset="0"/>
              </a:rPr>
            </a:br>
            <a:endParaRPr lang="ru-RU">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7" dur="2000"/>
                                        <p:tgtEl>
                                          <p:spTgt spid="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2" dur="20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17" dur="2000"/>
                                        <p:tgtEl>
                                          <p:spTgt spid="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xEl>
                                              <p:pRg st="12" end="12"/>
                                            </p:txEl>
                                          </p:spTgt>
                                        </p:tgtEl>
                                        <p:attrNameLst>
                                          <p:attrName>style.visibility</p:attrName>
                                        </p:attrNameLst>
                                      </p:cBhvr>
                                      <p:to>
                                        <p:strVal val="visible"/>
                                      </p:to>
                                    </p:set>
                                    <p:animEffect transition="in" filter="checkerboard(across)">
                                      <p:cBhvr>
                                        <p:cTn id="22" dur="2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картинки к весу атм\280220112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одержимое 3"/>
          <p:cNvSpPr>
            <a:spLocks noGrp="1"/>
          </p:cNvSpPr>
          <p:nvPr>
            <p:ph sz="half" idx="2"/>
          </p:nvPr>
        </p:nvSpPr>
        <p:spPr>
          <a:xfrm>
            <a:off x="214313" y="4929188"/>
            <a:ext cx="8715375" cy="785812"/>
          </a:xfrm>
        </p:spPr>
        <p:txBody>
          <a:bodyPr/>
          <a:lstStyle/>
          <a:p>
            <a:r>
              <a:rPr lang="ru-RU" sz="2000" smtClean="0">
                <a:solidFill>
                  <a:schemeClr val="bg1"/>
                </a:solidFill>
                <a:latin typeface="Bookman Old Style" pitchFamily="18" charset="0"/>
              </a:rPr>
              <a:t>Что произойдет с человеком, если его выбросить без скафандра в открытый космос?</a:t>
            </a:r>
          </a:p>
          <a:p>
            <a:endParaRPr lang="ru-RU" smtClean="0">
              <a:solidFill>
                <a:schemeClr val="bg1"/>
              </a:solidFill>
            </a:endParaRPr>
          </a:p>
        </p:txBody>
      </p:sp>
      <p:sp>
        <p:nvSpPr>
          <p:cNvPr id="6" name="Содержимое 5"/>
          <p:cNvSpPr>
            <a:spLocks noGrp="1"/>
          </p:cNvSpPr>
          <p:nvPr>
            <p:ph sz="quarter" idx="4"/>
          </p:nvPr>
        </p:nvSpPr>
        <p:spPr>
          <a:xfrm>
            <a:off x="600075" y="214313"/>
            <a:ext cx="8543925" cy="928687"/>
          </a:xfrm>
        </p:spPr>
        <p:txBody>
          <a:bodyPr/>
          <a:lstStyle/>
          <a:p>
            <a:r>
              <a:rPr lang="ru-RU" sz="2000" smtClean="0">
                <a:solidFill>
                  <a:schemeClr val="bg1"/>
                </a:solidFill>
                <a:latin typeface="Bookman Old Style" pitchFamily="18" charset="0"/>
              </a:rPr>
              <a:t>1. Почему опасно сдавать в багаж при полете на самолете плотно закупоренные стеклянные банки?</a:t>
            </a:r>
          </a:p>
          <a:p>
            <a:endParaRPr lang="ru-RU" smtClean="0"/>
          </a:p>
        </p:txBody>
      </p:sp>
      <p:pic>
        <p:nvPicPr>
          <p:cNvPr id="29701" name="Рисунок 6" descr="http://class-fizika.narod.ru/7_class/7_davlatm/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000125"/>
            <a:ext cx="763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F:\ФИЗИКА\физич. анимашки\23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500063"/>
            <a:ext cx="1785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Rectangle 1"/>
          <p:cNvSpPr>
            <a:spLocks noChangeArrowheads="1"/>
          </p:cNvSpPr>
          <p:nvPr/>
        </p:nvSpPr>
        <p:spPr bwMode="auto">
          <a:xfrm>
            <a:off x="214313" y="5715000"/>
            <a:ext cx="8429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altLang="zh-CN" sz="2000" b="1">
                <a:solidFill>
                  <a:schemeClr val="bg1"/>
                </a:solidFill>
                <a:latin typeface="Bookman Old Style" pitchFamily="18" charset="0"/>
                <a:cs typeface="Times New Roman" pitchFamily="18" charset="0"/>
              </a:rPr>
              <a:t>.</a:t>
            </a:r>
            <a:r>
              <a:rPr lang="ru-RU" altLang="zh-CN" sz="2000">
                <a:solidFill>
                  <a:schemeClr val="bg1"/>
                </a:solidFill>
                <a:latin typeface="Bookman Old Style" pitchFamily="18" charset="0"/>
                <a:cs typeface="Times New Roman" pitchFamily="18" charset="0"/>
              </a:rPr>
              <a:t> Равно ли давление воздуха внутри туго надутого резинового мяча давлению наружного  воздуха? </a:t>
            </a:r>
          </a:p>
        </p:txBody>
      </p:sp>
      <p:pic>
        <p:nvPicPr>
          <p:cNvPr id="29704" name="Рисунок 9" descr="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938" y="5572125"/>
            <a:ext cx="123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45">
                                            <p:txEl>
                                              <p:pRg st="0" end="0"/>
                                            </p:txEl>
                                          </p:spTgt>
                                        </p:tgtEl>
                                        <p:attrNameLst>
                                          <p:attrName>style.visibility</p:attrName>
                                        </p:attrNameLst>
                                      </p:cBhvr>
                                      <p:to>
                                        <p:strVal val="visible"/>
                                      </p:to>
                                    </p:set>
                                    <p:animEffect transition="in" filter="checkerboard(across)">
                                      <p:cBhvr>
                                        <p:cTn id="17" dur="2000"/>
                                        <p:tgtEl>
                                          <p:spTgt spid="6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00CC"/>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ru-RU" sz="5400" b="1" dirty="0" smtClean="0">
                <a:solidFill>
                  <a:schemeClr val="bg1"/>
                </a:solidFill>
                <a:latin typeface="Bookman Old Style" pitchFamily="18" charset="0"/>
              </a:rPr>
              <a:t>Атмосферное давление в живой природе.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5122" name="Picture 3" descr="F:\ФИЗИКА\физич. анимашки\1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28625"/>
            <a:ext cx="29289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5813" y="8572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857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5000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29625" y="3571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20716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64"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715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75" descr="0006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143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1898650" y="13017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2327275" y="10874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2203450" y="16065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6113463" y="37306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8256588" y="12303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58" descr="0007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230832">
            <a:off x="1041400" y="4445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0" y="428625"/>
            <a:ext cx="8786813" cy="8156575"/>
          </a:xfrm>
          <a:prstGeom prst="rect">
            <a:avLst/>
          </a:prstGeom>
          <a:noFill/>
          <a:ln w="9525">
            <a:noFill/>
            <a:miter lim="800000"/>
            <a:headEnd/>
            <a:tailEnd/>
          </a:ln>
        </p:spPr>
        <p:txBody>
          <a:bodyPr>
            <a:spAutoFit/>
          </a:bodyPr>
          <a:lstStyle/>
          <a:p>
            <a:pPr>
              <a:defRPr/>
            </a:pPr>
            <a:r>
              <a:rPr lang="ru-RU" sz="2800" b="1" dirty="0">
                <a:solidFill>
                  <a:srgbClr val="FFFF00"/>
                </a:solidFill>
                <a:latin typeface="Bookman Old Style" pitchFamily="18" charset="0"/>
              </a:rPr>
              <a:t>                    </a:t>
            </a:r>
          </a:p>
          <a:p>
            <a:pPr algn="ctr">
              <a:defRPr/>
            </a:pPr>
            <a:r>
              <a:rPr lang="ru-RU" sz="2800" b="1" dirty="0">
                <a:solidFill>
                  <a:srgbClr val="FFFF00"/>
                </a:solidFill>
                <a:latin typeface="Bookman Old Style" pitchFamily="18" charset="0"/>
              </a:rPr>
              <a:t>Ход урока :</a:t>
            </a:r>
          </a:p>
          <a:p>
            <a:pPr>
              <a:defRPr/>
            </a:pPr>
            <a:r>
              <a:rPr lang="ru-RU" sz="2800" dirty="0">
                <a:latin typeface="Calibri" pitchFamily="34" charset="0"/>
              </a:rPr>
              <a:t>       </a:t>
            </a:r>
            <a:r>
              <a:rPr lang="ru-RU" sz="2400" dirty="0">
                <a:solidFill>
                  <a:srgbClr val="FFFF00"/>
                </a:solidFill>
                <a:latin typeface="Bookman Old Style" pitchFamily="18" charset="0"/>
              </a:rPr>
              <a:t>1. Организационный момент                                           </a:t>
            </a:r>
          </a:p>
          <a:p>
            <a:pPr>
              <a:defRPr/>
            </a:pPr>
            <a:r>
              <a:rPr lang="ru-RU" sz="2400" dirty="0">
                <a:solidFill>
                  <a:srgbClr val="FFFF00"/>
                </a:solidFill>
                <a:latin typeface="Bookman Old Style" pitchFamily="18" charset="0"/>
              </a:rPr>
              <a:t>          Приветствие уч-ся, готовность к уроку (слайд 1)</a:t>
            </a:r>
          </a:p>
          <a:p>
            <a:pPr marL="457200" indent="-457200">
              <a:defRPr/>
            </a:pPr>
            <a:r>
              <a:rPr lang="ru-RU" sz="2400" dirty="0">
                <a:solidFill>
                  <a:srgbClr val="FFFF00"/>
                </a:solidFill>
                <a:latin typeface="Bookman Old Style" pitchFamily="18" charset="0"/>
              </a:rPr>
              <a:t>      2.  Мотивация и цели урока  (слайд 2)</a:t>
            </a:r>
          </a:p>
          <a:p>
            <a:pPr marL="457200" indent="-457200">
              <a:defRPr/>
            </a:pPr>
            <a:r>
              <a:rPr lang="ru-RU" sz="2400" dirty="0">
                <a:solidFill>
                  <a:srgbClr val="FFFF00"/>
                </a:solidFill>
                <a:latin typeface="Bookman Old Style" pitchFamily="18" charset="0"/>
              </a:rPr>
              <a:t>      3.  Проверка степени изучения нового материала :</a:t>
            </a:r>
          </a:p>
          <a:p>
            <a:pPr marL="457200" indent="-457200">
              <a:defRPr/>
            </a:pPr>
            <a:r>
              <a:rPr lang="ru-RU" sz="2400" dirty="0">
                <a:solidFill>
                  <a:srgbClr val="FFFF00"/>
                </a:solidFill>
                <a:latin typeface="Bookman Old Style" pitchFamily="18" charset="0"/>
              </a:rPr>
              <a:t>           а) Физический диктант  ( слайд 4)</a:t>
            </a:r>
          </a:p>
          <a:p>
            <a:pPr marL="457200" indent="-457200">
              <a:defRPr/>
            </a:pPr>
            <a:r>
              <a:rPr lang="ru-RU" sz="2400" dirty="0">
                <a:solidFill>
                  <a:srgbClr val="FFFF00"/>
                </a:solidFill>
                <a:latin typeface="Bookman Old Style" pitchFamily="18" charset="0"/>
              </a:rPr>
              <a:t>               Самопроверка  ( слайд 5)</a:t>
            </a:r>
          </a:p>
          <a:p>
            <a:pPr marL="457200" indent="-457200">
              <a:defRPr/>
            </a:pPr>
            <a:r>
              <a:rPr lang="ru-RU" sz="2400" dirty="0">
                <a:solidFill>
                  <a:srgbClr val="FFFF00"/>
                </a:solidFill>
                <a:latin typeface="Bookman Old Style" pitchFamily="18" charset="0"/>
              </a:rPr>
              <a:t>           б) Найдите ошибки в следующих утверждениях          </a:t>
            </a:r>
          </a:p>
          <a:p>
            <a:pPr marL="457200" indent="-457200">
              <a:defRPr/>
            </a:pPr>
            <a:r>
              <a:rPr lang="ru-RU" sz="2400" dirty="0">
                <a:solidFill>
                  <a:srgbClr val="FFFF00"/>
                </a:solidFill>
                <a:latin typeface="Bookman Old Style" pitchFamily="18" charset="0"/>
              </a:rPr>
              <a:t>              (слайд 6)</a:t>
            </a:r>
          </a:p>
          <a:p>
            <a:pPr marL="457200" indent="-457200">
              <a:defRPr/>
            </a:pPr>
            <a:r>
              <a:rPr lang="ru-RU" sz="2400" dirty="0">
                <a:solidFill>
                  <a:srgbClr val="FFFF00"/>
                </a:solidFill>
                <a:latin typeface="Bookman Old Style" pitchFamily="18" charset="0"/>
              </a:rPr>
              <a:t>           в) Ответы по рисункам:  (слайды 7-10)</a:t>
            </a:r>
          </a:p>
          <a:p>
            <a:pPr marL="457200" indent="-457200">
              <a:defRPr/>
            </a:pPr>
            <a:r>
              <a:rPr lang="ru-RU" sz="2400" dirty="0">
                <a:solidFill>
                  <a:srgbClr val="FFFF00"/>
                </a:solidFill>
                <a:latin typeface="Bookman Old Style" pitchFamily="18" charset="0"/>
              </a:rPr>
              <a:t>      4. Постановка проблемы : Опыт 1 (слайд 11)</a:t>
            </a:r>
          </a:p>
          <a:p>
            <a:pPr marL="457200" indent="-457200">
              <a:defRPr/>
            </a:pPr>
            <a:r>
              <a:rPr lang="ru-RU" sz="2400" dirty="0">
                <a:solidFill>
                  <a:srgbClr val="FFFF00"/>
                </a:solidFill>
                <a:latin typeface="Bookman Old Style" pitchFamily="18" charset="0"/>
              </a:rPr>
              <a:t>      5.  </a:t>
            </a:r>
            <a:r>
              <a:rPr lang="ru-RU" sz="2400" dirty="0">
                <a:solidFill>
                  <a:srgbClr val="FFFF00"/>
                </a:solidFill>
                <a:latin typeface="Bookman Old Style" pitchFamily="18" charset="0"/>
              </a:rPr>
              <a:t>Проведение  </a:t>
            </a:r>
            <a:r>
              <a:rPr lang="ru-RU" sz="2400" dirty="0">
                <a:solidFill>
                  <a:srgbClr val="FFFF00"/>
                </a:solidFill>
                <a:latin typeface="Bookman Old Style" pitchFamily="18" charset="0"/>
              </a:rPr>
              <a:t>опытов  (слайды 12-16)</a:t>
            </a:r>
          </a:p>
          <a:p>
            <a:pPr marL="457200" indent="-457200">
              <a:defRPr/>
            </a:pPr>
            <a:r>
              <a:rPr lang="ru-RU" sz="2400" dirty="0">
                <a:solidFill>
                  <a:srgbClr val="FFFF00"/>
                </a:solidFill>
                <a:latin typeface="Bookman Old Style" pitchFamily="18" charset="0"/>
              </a:rPr>
              <a:t>      6. Решение проблемы и выводы по экспериментам.</a:t>
            </a:r>
          </a:p>
          <a:p>
            <a:pPr marL="457200" indent="-457200">
              <a:defRPr/>
            </a:pPr>
            <a:r>
              <a:rPr lang="ru-RU" sz="2400" dirty="0">
                <a:solidFill>
                  <a:srgbClr val="FFFF00"/>
                </a:solidFill>
                <a:latin typeface="Bookman Old Style" pitchFamily="18" charset="0"/>
              </a:rPr>
              <a:t>      7.  Итоги урока</a:t>
            </a:r>
          </a:p>
          <a:p>
            <a:pPr marL="457200" indent="-457200">
              <a:defRPr/>
            </a:pPr>
            <a:r>
              <a:rPr lang="ru-RU" sz="2400" dirty="0">
                <a:solidFill>
                  <a:srgbClr val="FFFF00"/>
                </a:solidFill>
                <a:latin typeface="Bookman Old Style" pitchFamily="18" charset="0"/>
              </a:rPr>
              <a:t>      8.  Домашнее  задание  (слайд 17) </a:t>
            </a:r>
          </a:p>
          <a:p>
            <a:pPr marL="457200" indent="-457200">
              <a:defRPr/>
            </a:pPr>
            <a:r>
              <a:rPr lang="ru-RU" sz="2400" dirty="0">
                <a:solidFill>
                  <a:srgbClr val="FFFF00"/>
                </a:solidFill>
                <a:latin typeface="Bookman Old Style" pitchFamily="18" charset="0"/>
              </a:rPr>
              <a:t>           </a:t>
            </a:r>
          </a:p>
          <a:p>
            <a:pPr marL="457200" indent="-457200">
              <a:defRPr/>
            </a:pPr>
            <a:r>
              <a:rPr lang="ru-RU" sz="2400" dirty="0">
                <a:solidFill>
                  <a:srgbClr val="FFFF00"/>
                </a:solidFill>
                <a:latin typeface="Bookman Old Style" pitchFamily="18" charset="0"/>
              </a:rPr>
              <a:t>          </a:t>
            </a:r>
          </a:p>
          <a:p>
            <a:pPr marL="457200" indent="-457200">
              <a:defRPr/>
            </a:pPr>
            <a:r>
              <a:rPr lang="ru-RU" sz="2400" dirty="0">
                <a:solidFill>
                  <a:srgbClr val="FFFF00"/>
                </a:solidFill>
                <a:latin typeface="Bookman Old Style" pitchFamily="18" charset="0"/>
              </a:rPr>
              <a:t>       </a:t>
            </a:r>
          </a:p>
          <a:p>
            <a:pPr>
              <a:defRPr/>
            </a:pPr>
            <a:endParaRPr lang="ru-RU" sz="2800" dirty="0">
              <a:latin typeface="Calibri" pitchFamily="34" charset="0"/>
            </a:endParaRPr>
          </a:p>
          <a:p>
            <a:pPr>
              <a:defRPr/>
            </a:pPr>
            <a:endParaRPr lang="ru-RU" sz="2800" b="1" dirty="0">
              <a:solidFill>
                <a:srgbClr val="FFFF00"/>
              </a:solidFill>
              <a:latin typeface="Bookman Old Style" pitchFamily="18" charset="0"/>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anim calcmode="lin" valueType="num">
                                      <p:cBhvr>
                                        <p:cTn id="8" dur="2000" fill="hold"/>
                                        <p:tgtEl>
                                          <p:spTgt spid="2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animEffect transition="in" filter="fade">
                                      <p:cBhvr>
                                        <p:cTn id="15" dur="2000"/>
                                        <p:tgtEl>
                                          <p:spTgt spid="25">
                                            <p:txEl>
                                              <p:pRg st="1" end="1"/>
                                            </p:txEl>
                                          </p:spTgt>
                                        </p:tgtEl>
                                      </p:cBhvr>
                                    </p:animEffect>
                                    <p:anim calcmode="lin" valueType="num">
                                      <p:cBhvr>
                                        <p:cTn id="16" dur="2000" fill="hold"/>
                                        <p:tgtEl>
                                          <p:spTgt spid="25">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25">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2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00CC"/>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174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609600"/>
            <a:ext cx="3733800" cy="2895600"/>
          </a:xfrm>
        </p:spPr>
      </p:pic>
      <p:sp>
        <p:nvSpPr>
          <p:cNvPr id="31747" name="Rectangle 5"/>
          <p:cNvSpPr>
            <a:spLocks noChangeArrowheads="1"/>
          </p:cNvSpPr>
          <p:nvPr/>
        </p:nvSpPr>
        <p:spPr bwMode="auto">
          <a:xfrm>
            <a:off x="457200" y="3908425"/>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2400">
                <a:latin typeface="Bookman Old Style" pitchFamily="18" charset="0"/>
              </a:rPr>
              <a:t>Мухи и древесные лягушки могут держаться на оконном стекле благодаря крошечным присоскам, в которых создается разрежение, и атмосферное давление удерживает присоску на стекле.</a:t>
            </a:r>
          </a:p>
        </p:txBody>
      </p:sp>
      <p:pic>
        <p:nvPicPr>
          <p:cNvPr id="6" name="Picture 8" descr="Ins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714375"/>
            <a:ext cx="32861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5.55556E-7 -3.46821E-7 C -0.00642 -0.01156 -0.01284 -0.02289 -0.02725 -0.03145 C -0.04166 -0.04 -0.06927 -0.05434 -0.08645 -0.05179 C -0.10364 -0.04925 -0.12257 -0.02312 -0.13055 -0.01572 " pathEditMode="relative" ptsTypes="aaaA">
                                      <p:cBhvr>
                                        <p:cTn id="6" dur="2000" fill="hold"/>
                                        <p:tgtEl>
                                          <p:spTgt spid="6"/>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6"/>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00CC"/>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277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838200"/>
            <a:ext cx="3733800" cy="5334000"/>
          </a:xfrm>
        </p:spPr>
      </p:pic>
      <p:sp>
        <p:nvSpPr>
          <p:cNvPr id="32771" name="Rectangle 6"/>
          <p:cNvSpPr>
            <a:spLocks noChangeArrowheads="1"/>
          </p:cNvSpPr>
          <p:nvPr/>
        </p:nvSpPr>
        <p:spPr bwMode="auto">
          <a:xfrm>
            <a:off x="4343400" y="1096963"/>
            <a:ext cx="441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2400">
                <a:latin typeface="Bookman Old Style" pitchFamily="18" charset="0"/>
              </a:rPr>
              <a:t>Слон использует атмосферное давление всякий раз, когда хочет пить. Шея у него короткая, и он не может нагнуть голову в воду, а опускает только хобот и втягивает воздух. Под действием атмосферного давления хобот наполняется водой, тогда слон изгибает его и выливает воду в рот.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00CC"/>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379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457200"/>
            <a:ext cx="2743200" cy="5943600"/>
          </a:xfrm>
        </p:spPr>
      </p:pic>
      <p:sp>
        <p:nvSpPr>
          <p:cNvPr id="33795" name="Rectangle 5"/>
          <p:cNvSpPr>
            <a:spLocks noChangeArrowheads="1"/>
          </p:cNvSpPr>
          <p:nvPr/>
        </p:nvSpPr>
        <p:spPr bwMode="auto">
          <a:xfrm>
            <a:off x="3200400" y="430213"/>
            <a:ext cx="55626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2400">
                <a:latin typeface="Bookman Old Style" pitchFamily="18" charset="0"/>
              </a:rPr>
              <a:t>Засасывающее действие болота объясняется тем, что при поднятии ноги под ней образуется разреженное пространство. Перевес атмосферного давления в этом случае может достигать  1000 Н на площадь ноги взрослого человека. Однако копыта парнокопытных животных при вытаскивании из трясины пропускают воздух через свой разрез в образовавшееся разреженное пространство. Давление сверху и снизу копыта выравнивается, и нога вынимается без особого труда.</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00CC"/>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4818" name="Picture 6" descr="t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3143250"/>
            <a:ext cx="328612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body" idx="1"/>
          </p:nvPr>
        </p:nvSpPr>
        <p:spPr>
          <a:xfrm>
            <a:off x="214313" y="714375"/>
            <a:ext cx="8501062" cy="4525963"/>
          </a:xfrm>
        </p:spPr>
        <p:txBody>
          <a:bodyPr/>
          <a:lstStyle/>
          <a:p>
            <a:pPr eaLnBrk="1" hangingPunct="1">
              <a:buFont typeface="Arial" charset="0"/>
              <a:buNone/>
            </a:pPr>
            <a:r>
              <a:rPr lang="ru-RU" sz="2000" smtClean="0">
                <a:solidFill>
                  <a:srgbClr val="002060"/>
                </a:solidFill>
                <a:latin typeface="Bookman Old Style" pitchFamily="18" charset="0"/>
              </a:rPr>
              <a:t>    Рыбы-прилипалы имеют присасывающую поверхность, состоящую из ряда складок, образующих глубокие «карманы». При попытке оторвать присоску от поверхности, к которой  она прилипла, глубина карманов увеличивается, давление  в них уменьшается и тогда внешнее давление еще сильнее прижимает присоску.</a:t>
            </a:r>
          </a:p>
          <a:p>
            <a:pPr eaLnBrk="1" hangingPunct="1"/>
            <a:r>
              <a:rPr lang="ru-RU" sz="2000" smtClean="0">
                <a:solidFill>
                  <a:srgbClr val="002060"/>
                </a:solidFill>
                <a:latin typeface="Bookman Old Style" pitchFamily="18" charset="0"/>
              </a:rPr>
              <a:t>В 1504г. английский мореплаватель Питер Мертир  сообщил, что слышал от самого Колумба                                                              о странной рыбе - прилипале.                                                 Эта рыба с такой силой присасывается                                                      к акуле, что оторвать ее  невозможно.                                                                             На этот живой крючок в Австралии                                                                  и поныне ловят акул и крупных рыб,                                                                                              а в Южной Америке - черепах.                                                                             С помощью рыбы - прилипалы                                                        вылавливали рыб до 18кг</a:t>
            </a:r>
            <a:r>
              <a:rPr lang="ru-RU" sz="2000" smtClean="0">
                <a:solidFill>
                  <a:srgbClr val="00206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4" name="Вертикальный свиток 33"/>
          <p:cNvSpPr/>
          <p:nvPr/>
        </p:nvSpPr>
        <p:spPr>
          <a:xfrm>
            <a:off x="3929063" y="0"/>
            <a:ext cx="5929312"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33" name="Вертикальный свиток 32"/>
          <p:cNvSpPr/>
          <p:nvPr/>
        </p:nvSpPr>
        <p:spPr>
          <a:xfrm>
            <a:off x="-642938" y="0"/>
            <a:ext cx="5786438"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a:p>
        </p:txBody>
      </p:sp>
      <p:pic>
        <p:nvPicPr>
          <p:cNvPr id="6148" name="Picture 4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4746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1"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7"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6207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8"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655638" y="8651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525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6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64"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6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65"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6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68"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69"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0"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21310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7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14128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72"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4292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73"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256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74"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8677275" y="10810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75"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28527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76"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386080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7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8054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78"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530066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79"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0847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80"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81"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40481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8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83"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46529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84"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18446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8" name="Rectangle 1"/>
          <p:cNvSpPr>
            <a:spLocks noChangeArrowheads="1"/>
          </p:cNvSpPr>
          <p:nvPr/>
        </p:nvSpPr>
        <p:spPr bwMode="auto">
          <a:xfrm>
            <a:off x="-285750" y="-307975"/>
            <a:ext cx="51435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039" rIns="539580" anchor="ctr">
            <a:spAutoFit/>
          </a:bodyPr>
          <a:lstStyle/>
          <a:p>
            <a:r>
              <a:rPr lang="ru-RU" sz="2000">
                <a:latin typeface="Bookman Old Style" pitchFamily="18" charset="0"/>
                <a:ea typeface="Calibri" pitchFamily="34" charset="0"/>
                <a:cs typeface="Times New Roman" pitchFamily="18" charset="0"/>
              </a:rPr>
              <a:t>        </a:t>
            </a:r>
          </a:p>
          <a:p>
            <a:r>
              <a:rPr lang="ru-RU" sz="2000">
                <a:latin typeface="Bookman Old Style" pitchFamily="18" charset="0"/>
                <a:ea typeface="Calibri" pitchFamily="34" charset="0"/>
                <a:cs typeface="Times New Roman" pitchFamily="18" charset="0"/>
              </a:rPr>
              <a:t>                    ФИЗИЧЕСКИЙ</a:t>
            </a:r>
          </a:p>
          <a:p>
            <a:pPr algn="ctr"/>
            <a:r>
              <a:rPr lang="ru-RU" sz="2200" b="1">
                <a:solidFill>
                  <a:srgbClr val="D99694"/>
                </a:solidFill>
                <a:latin typeface="Bookman Old Style" pitchFamily="18" charset="0"/>
                <a:ea typeface="Calibri" pitchFamily="34" charset="0"/>
                <a:cs typeface="Times New Roman" pitchFamily="18" charset="0"/>
              </a:rPr>
              <a:t>        </a:t>
            </a:r>
            <a:r>
              <a:rPr lang="ru-RU" sz="2200" b="1">
                <a:solidFill>
                  <a:srgbClr val="66FFFF"/>
                </a:solidFill>
                <a:latin typeface="Bookman Old Style" pitchFamily="18" charset="0"/>
                <a:ea typeface="Calibri" pitchFamily="34" charset="0"/>
                <a:cs typeface="Times New Roman" pitchFamily="18" charset="0"/>
              </a:rPr>
              <a:t>1 вариант</a:t>
            </a:r>
          </a:p>
          <a:p>
            <a:endParaRPr lang="ru-RU" b="1">
              <a:solidFill>
                <a:srgbClr val="D99694"/>
              </a:solidFill>
              <a:latin typeface="Bookman Old Style" pitchFamily="18" charset="0"/>
              <a:ea typeface="Calibri" pitchFamily="34" charset="0"/>
              <a:cs typeface="Times New Roman" pitchFamily="18" charset="0"/>
            </a:endParaRPr>
          </a:p>
          <a:p>
            <a:r>
              <a:rPr lang="ru-RU">
                <a:latin typeface="Times New Roman" pitchFamily="18" charset="0"/>
                <a:ea typeface="Calibri" pitchFamily="34" charset="0"/>
                <a:cs typeface="Times New Roman" pitchFamily="18" charset="0"/>
              </a:rPr>
              <a:t>1.  Атмосфера  - это газовая             оболочка Земли. (….)</a:t>
            </a:r>
            <a:endParaRPr lang="ru-RU">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2. Воздух  =  78%( кислорода) +                     21% (азота) + 1% других газов. (...)</a:t>
            </a:r>
            <a:endParaRPr lang="ru-RU">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3. Состав атмосферы остается неизменным на всей высоте (…)</a:t>
            </a:r>
            <a:endParaRPr lang="ru-RU">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4. Основная масса земной атмосферы находится на высоте 10км от Земли и земного притяжения. (…)</a:t>
            </a:r>
            <a:endParaRPr lang="ru-RU">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5. На луне тоже существует атмосфера. (…)</a:t>
            </a:r>
            <a:endParaRPr lang="ru-RU">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6. Нижний слой атмосферы называется тропосферой. (…)</a:t>
            </a:r>
            <a:endParaRPr lang="ru-RU">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7. Первый ртутный барометр  создал итальянский физик  Э.Торричелли  (…)</a:t>
            </a:r>
          </a:p>
          <a:p>
            <a:pPr eaLnBrk="0" hangingPunct="0"/>
            <a:r>
              <a:rPr lang="ru-RU">
                <a:latin typeface="Times New Roman" pitchFamily="18" charset="0"/>
                <a:ea typeface="Calibri" pitchFamily="34" charset="0"/>
                <a:cs typeface="Times New Roman" pitchFamily="18" charset="0"/>
              </a:rPr>
              <a:t>8. Сохранение воздушной оболочки Земли объясняется притяжением земли и хаотическим движением молекул (…)</a:t>
            </a:r>
            <a:endParaRPr lang="ru-RU">
              <a:ea typeface="Calibri" pitchFamily="34" charset="0"/>
              <a:cs typeface="Times New Roman" pitchFamily="18" charset="0"/>
            </a:endParaRPr>
          </a:p>
        </p:txBody>
      </p:sp>
      <p:sp>
        <p:nvSpPr>
          <p:cNvPr id="6179" name="Rectangle 2"/>
          <p:cNvSpPr>
            <a:spLocks noChangeArrowheads="1"/>
          </p:cNvSpPr>
          <p:nvPr/>
        </p:nvSpPr>
        <p:spPr bwMode="auto">
          <a:xfrm>
            <a:off x="4500563" y="25400"/>
            <a:ext cx="4857750"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80" rIns="358662" anchor="ctr">
            <a:spAutoFit/>
          </a:bodyPr>
          <a:lstStyle/>
          <a:p>
            <a:r>
              <a:rPr lang="ru-RU" sz="2000">
                <a:latin typeface="Times New Roman" pitchFamily="18" charset="0"/>
                <a:ea typeface="Calibri" pitchFamily="34" charset="0"/>
                <a:cs typeface="Times New Roman" pitchFamily="18" charset="0"/>
              </a:rPr>
              <a:t>           ДИКТАНТ</a:t>
            </a:r>
          </a:p>
          <a:p>
            <a:r>
              <a:rPr lang="ru-RU" sz="2000" b="1">
                <a:solidFill>
                  <a:srgbClr val="66FFFF"/>
                </a:solidFill>
                <a:latin typeface="Times New Roman" pitchFamily="18" charset="0"/>
                <a:ea typeface="Calibri" pitchFamily="34" charset="0"/>
                <a:cs typeface="Times New Roman" pitchFamily="18" charset="0"/>
              </a:rPr>
              <a:t>              </a:t>
            </a:r>
            <a:r>
              <a:rPr lang="ru-RU" sz="2400" b="1">
                <a:solidFill>
                  <a:srgbClr val="66FFFF"/>
                </a:solidFill>
                <a:latin typeface="Bookman Old Style" pitchFamily="18" charset="0"/>
                <a:ea typeface="Calibri" pitchFamily="34" charset="0"/>
                <a:cs typeface="Times New Roman" pitchFamily="18" charset="0"/>
              </a:rPr>
              <a:t>2 вариант</a:t>
            </a:r>
          </a:p>
          <a:p>
            <a:endParaRPr lang="ru-RU" sz="2400" b="1">
              <a:solidFill>
                <a:srgbClr val="66FFFF"/>
              </a:solidFill>
              <a:latin typeface="Bookman Old Style" pitchFamily="18" charset="0"/>
              <a:ea typeface="Calibri" pitchFamily="34" charset="0"/>
              <a:cs typeface="Times New Roman" pitchFamily="18" charset="0"/>
            </a:endParaRPr>
          </a:p>
          <a:p>
            <a:r>
              <a:rPr lang="ru-RU">
                <a:latin typeface="Times New Roman" pitchFamily="18" charset="0"/>
                <a:ea typeface="Calibri" pitchFamily="34" charset="0"/>
                <a:cs typeface="Times New Roman" pitchFamily="18" charset="0"/>
              </a:rPr>
              <a:t>1.Воздух - это смесь газов, пыли и паров воды.  (…)</a:t>
            </a:r>
          </a:p>
          <a:p>
            <a:pPr eaLnBrk="0" hangingPunct="0"/>
            <a:r>
              <a:rPr lang="ru-RU">
                <a:latin typeface="Times New Roman" pitchFamily="18" charset="0"/>
                <a:ea typeface="Calibri" pitchFamily="34" charset="0"/>
                <a:cs typeface="Times New Roman" pitchFamily="18" charset="0"/>
              </a:rPr>
              <a:t>2. Атмосферное давление открыл ученик  Галилея Торричелли  ( …)</a:t>
            </a:r>
          </a:p>
          <a:p>
            <a:pPr eaLnBrk="0" hangingPunct="0"/>
            <a:r>
              <a:rPr lang="ru-RU">
                <a:latin typeface="Times New Roman" pitchFamily="18" charset="0"/>
                <a:ea typeface="Calibri" pitchFamily="34" charset="0"/>
                <a:cs typeface="Times New Roman" pitchFamily="18" charset="0"/>
              </a:rPr>
              <a:t>3. Можно ли повторить опыт Торричелли на Луне? (…)</a:t>
            </a:r>
          </a:p>
          <a:p>
            <a:pPr eaLnBrk="0" hangingPunct="0"/>
            <a:r>
              <a:rPr lang="ru-RU">
                <a:latin typeface="Times New Roman" pitchFamily="18" charset="0"/>
                <a:ea typeface="Calibri" pitchFamily="34" charset="0"/>
                <a:cs typeface="Times New Roman" pitchFamily="18" charset="0"/>
              </a:rPr>
              <a:t>4. Слова «атмосфера», «барометр»  в науку ввел русский ученый  М.В. Ломоносов.  (…)</a:t>
            </a:r>
          </a:p>
          <a:p>
            <a:pPr eaLnBrk="0" hangingPunct="0"/>
            <a:r>
              <a:rPr lang="ru-RU">
                <a:latin typeface="Times New Roman" pitchFamily="18" charset="0"/>
                <a:ea typeface="Calibri" pitchFamily="34" charset="0"/>
                <a:cs typeface="Times New Roman" pitchFamily="18" charset="0"/>
              </a:rPr>
              <a:t>5. Атмосфера состоит из двух условно разграниченных слоев (…)</a:t>
            </a:r>
          </a:p>
          <a:p>
            <a:pPr eaLnBrk="0" hangingPunct="0"/>
            <a:r>
              <a:rPr lang="ru-RU">
                <a:latin typeface="Times New Roman" pitchFamily="18" charset="0"/>
                <a:ea typeface="Calibri" pitchFamily="34" charset="0"/>
                <a:cs typeface="Times New Roman" pitchFamily="18" charset="0"/>
              </a:rPr>
              <a:t>6. Вес воздуха можно вычислить, зная его массу. (…)</a:t>
            </a:r>
          </a:p>
          <a:p>
            <a:pPr eaLnBrk="0" hangingPunct="0"/>
            <a:r>
              <a:rPr lang="ru-RU">
                <a:latin typeface="Times New Roman" pitchFamily="18" charset="0"/>
                <a:ea typeface="Calibri" pitchFamily="34" charset="0"/>
                <a:cs typeface="Times New Roman" pitchFamily="18" charset="0"/>
              </a:rPr>
              <a:t>7. Одинаково ли давление воздуха в двух одинаковых комнатах, одна из которых находится на первом этаже, а другая–на девятом ? ( …)</a:t>
            </a:r>
          </a:p>
          <a:p>
            <a:pPr eaLnBrk="0" hangingPunct="0"/>
            <a:r>
              <a:rPr lang="ru-RU">
                <a:latin typeface="Times New Roman" pitchFamily="18" charset="0"/>
                <a:ea typeface="Calibri" pitchFamily="34" charset="0"/>
                <a:cs typeface="Times New Roman" pitchFamily="18" charset="0"/>
              </a:rPr>
              <a:t>8.  Молекулы легко могут покинуть Землю.  (…)</a:t>
            </a:r>
          </a:p>
          <a:p>
            <a:pPr eaLnBrk="0" hangingPunct="0"/>
            <a:r>
              <a:rPr lang="ru-RU">
                <a:latin typeface="Times New Roman" pitchFamily="18" charset="0"/>
                <a:ea typeface="Calibri" pitchFamily="34" charset="0"/>
                <a:cs typeface="Times New Roman" pitchFamily="18" charset="0"/>
              </a:rPr>
              <a:t/>
            </a:r>
            <a:br>
              <a:rPr lang="ru-RU">
                <a:latin typeface="Times New Roman" pitchFamily="18" charset="0"/>
                <a:ea typeface="Calibri" pitchFamily="34" charset="0"/>
                <a:cs typeface="Times New Roman" pitchFamily="18" charset="0"/>
              </a:rPr>
            </a:br>
            <a:endParaRPr lang="ru-RU">
              <a:latin typeface="Times New Roman" pitchFamily="18" charset="0"/>
              <a:ea typeface="Calibri" pitchFamily="34" charset="0"/>
              <a:cs typeface="Times New Roman" pitchFamily="18" charset="0"/>
            </a:endParaRPr>
          </a:p>
          <a:p>
            <a:pPr eaLnBrk="0" hangingPunct="0"/>
            <a:endParaRPr lang="ru-RU">
              <a:latin typeface="Times New Roman"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4" name="Вертикальный свиток 33"/>
          <p:cNvSpPr/>
          <p:nvPr/>
        </p:nvSpPr>
        <p:spPr>
          <a:xfrm>
            <a:off x="4000500" y="0"/>
            <a:ext cx="5857875"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33" name="Вертикальный свиток 32"/>
          <p:cNvSpPr/>
          <p:nvPr/>
        </p:nvSpPr>
        <p:spPr>
          <a:xfrm>
            <a:off x="-642938" y="0"/>
            <a:ext cx="5786438"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eaLnBrk="0" hangingPunct="0">
              <a:defRPr/>
            </a:pPr>
            <a:endParaRPr lang="ru-RU" dirty="0">
              <a:solidFill>
                <a:schemeClr val="tx1"/>
              </a:solidFill>
              <a:ea typeface="Calibri" pitchFamily="34" charset="0"/>
              <a:cs typeface="Times New Roman" pitchFamily="18" charset="0"/>
            </a:endParaRPr>
          </a:p>
        </p:txBody>
      </p:sp>
      <p:pic>
        <p:nvPicPr>
          <p:cNvPr id="7172" name="Picture 4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4746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1"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7"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620713"/>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8"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655638" y="8651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60"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525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6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6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63"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64"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650" y="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65"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66"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6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68"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69"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70"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213100"/>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71"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14128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72"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4292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73"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256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74"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230832">
            <a:off x="8677275" y="108108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75"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285273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76"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386080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77"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805488"/>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78"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530066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79"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50847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80" descr="00073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81"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404813"/>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82"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333375"/>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83" descr="0006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48725" y="4652963"/>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84" descr="002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1844675"/>
            <a:ext cx="454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2" name="Rectangle 1"/>
          <p:cNvSpPr>
            <a:spLocks noChangeArrowheads="1"/>
          </p:cNvSpPr>
          <p:nvPr/>
        </p:nvSpPr>
        <p:spPr bwMode="auto">
          <a:xfrm>
            <a:off x="-285750" y="0"/>
            <a:ext cx="52863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039" rIns="539580" anchor="ctr">
            <a:spAutoFit/>
          </a:bodyPr>
          <a:lstStyle/>
          <a:p>
            <a:r>
              <a:rPr lang="ru-RU" sz="2000">
                <a:latin typeface="Bookman Old Style" pitchFamily="18" charset="0"/>
                <a:ea typeface="Calibri" pitchFamily="34" charset="0"/>
                <a:cs typeface="Times New Roman" pitchFamily="18" charset="0"/>
              </a:rPr>
              <a:t>                         ФИЗИЧЕСКИЙ</a:t>
            </a:r>
          </a:p>
          <a:p>
            <a:r>
              <a:rPr lang="ru-RU" sz="2400" b="1">
                <a:solidFill>
                  <a:srgbClr val="D99694"/>
                </a:solidFill>
                <a:latin typeface="Bookman Old Style" pitchFamily="18" charset="0"/>
                <a:ea typeface="Calibri" pitchFamily="34" charset="0"/>
                <a:cs typeface="Times New Roman" pitchFamily="18" charset="0"/>
              </a:rPr>
              <a:t>        </a:t>
            </a:r>
            <a:r>
              <a:rPr lang="ru-RU" sz="2400" b="1">
                <a:solidFill>
                  <a:srgbClr val="66FFFF"/>
                </a:solidFill>
                <a:latin typeface="Bookman Old Style" pitchFamily="18" charset="0"/>
                <a:ea typeface="Calibri" pitchFamily="34" charset="0"/>
                <a:cs typeface="Times New Roman" pitchFamily="18" charset="0"/>
              </a:rPr>
              <a:t>1 вариант</a:t>
            </a:r>
          </a:p>
          <a:p>
            <a:endParaRPr lang="ru-RU" sz="2400" b="1">
              <a:solidFill>
                <a:srgbClr val="D99694"/>
              </a:solidFill>
              <a:latin typeface="Bookman Old Style" pitchFamily="18" charset="0"/>
              <a:ea typeface="Calibri" pitchFamily="34" charset="0"/>
              <a:cs typeface="Times New Roman" pitchFamily="18" charset="0"/>
            </a:endParaRPr>
          </a:p>
          <a:p>
            <a:r>
              <a:rPr lang="ru-RU">
                <a:latin typeface="Times New Roman" pitchFamily="18" charset="0"/>
                <a:ea typeface="Calibri" pitchFamily="34" charset="0"/>
                <a:cs typeface="Times New Roman" pitchFamily="18" charset="0"/>
              </a:rPr>
              <a:t>1.  Атмосфера - это газовая оболочка Земли.   </a:t>
            </a:r>
            <a:r>
              <a:rPr lang="ru-RU">
                <a:solidFill>
                  <a:srgbClr val="66FFFF"/>
                </a:solidFill>
                <a:latin typeface="Times New Roman" pitchFamily="18" charset="0"/>
                <a:ea typeface="Calibri" pitchFamily="34" charset="0"/>
                <a:cs typeface="Times New Roman" pitchFamily="18" charset="0"/>
              </a:rPr>
              <a:t>(да)</a:t>
            </a:r>
            <a:endParaRPr lang="ru-RU">
              <a:solidFill>
                <a:srgbClr val="66FFFF"/>
              </a:solidFill>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2. Воздух = 78%( кислорода) + 21% (азота) + 1% других  газов . </a:t>
            </a:r>
            <a:r>
              <a:rPr lang="ru-RU">
                <a:solidFill>
                  <a:srgbClr val="66FFFF"/>
                </a:solidFill>
                <a:latin typeface="Times New Roman" pitchFamily="18" charset="0"/>
                <a:ea typeface="Calibri" pitchFamily="34" charset="0"/>
                <a:cs typeface="Times New Roman" pitchFamily="18" charset="0"/>
              </a:rPr>
              <a:t>(нет)</a:t>
            </a:r>
            <a:endParaRPr lang="ru-RU">
              <a:solidFill>
                <a:srgbClr val="66FFFF"/>
              </a:solidFill>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3. Состав атмосферы остается неизменным на всей высоте </a:t>
            </a:r>
            <a:r>
              <a:rPr lang="ru-RU">
                <a:solidFill>
                  <a:srgbClr val="66FFFF"/>
                </a:solidFill>
                <a:latin typeface="Times New Roman" pitchFamily="18" charset="0"/>
                <a:ea typeface="Calibri" pitchFamily="34" charset="0"/>
                <a:cs typeface="Times New Roman" pitchFamily="18" charset="0"/>
              </a:rPr>
              <a:t>(нет)</a:t>
            </a:r>
            <a:endParaRPr lang="ru-RU">
              <a:solidFill>
                <a:srgbClr val="66FFFF"/>
              </a:solidFill>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4. Основная масса земной атмосферы находится на высоте 10км от Земли и земного притяжения.  </a:t>
            </a:r>
            <a:r>
              <a:rPr lang="ru-RU">
                <a:solidFill>
                  <a:srgbClr val="66FFFF"/>
                </a:solidFill>
                <a:latin typeface="Times New Roman" pitchFamily="18" charset="0"/>
                <a:ea typeface="Calibri" pitchFamily="34" charset="0"/>
                <a:cs typeface="Times New Roman" pitchFamily="18" charset="0"/>
              </a:rPr>
              <a:t>(да)</a:t>
            </a:r>
            <a:endParaRPr lang="ru-RU">
              <a:solidFill>
                <a:srgbClr val="66FFFF"/>
              </a:solidFill>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5. На луне тоже существует атмосфера. </a:t>
            </a:r>
            <a:r>
              <a:rPr lang="ru-RU">
                <a:solidFill>
                  <a:srgbClr val="66FFFF"/>
                </a:solidFill>
                <a:latin typeface="Times New Roman" pitchFamily="18" charset="0"/>
                <a:ea typeface="Calibri" pitchFamily="34" charset="0"/>
                <a:cs typeface="Times New Roman" pitchFamily="18" charset="0"/>
              </a:rPr>
              <a:t>(нет)</a:t>
            </a:r>
            <a:endParaRPr lang="ru-RU">
              <a:solidFill>
                <a:srgbClr val="66FFFF"/>
              </a:solidFill>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6. Нижний слой атмосферы называется тропосфера. </a:t>
            </a:r>
            <a:r>
              <a:rPr lang="ru-RU">
                <a:solidFill>
                  <a:srgbClr val="66FFFF"/>
                </a:solidFill>
                <a:latin typeface="Times New Roman" pitchFamily="18" charset="0"/>
                <a:ea typeface="Calibri" pitchFamily="34" charset="0"/>
                <a:cs typeface="Times New Roman" pitchFamily="18" charset="0"/>
              </a:rPr>
              <a:t>(да)</a:t>
            </a:r>
            <a:endParaRPr lang="ru-RU">
              <a:solidFill>
                <a:srgbClr val="66FFFF"/>
              </a:solidFill>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7. Первый ртутный барометр  создал итальянский физик  Э. Торричелли  </a:t>
            </a:r>
            <a:r>
              <a:rPr lang="ru-RU">
                <a:solidFill>
                  <a:srgbClr val="66FFFF"/>
                </a:solidFill>
                <a:latin typeface="Times New Roman" pitchFamily="18" charset="0"/>
                <a:ea typeface="Calibri" pitchFamily="34" charset="0"/>
                <a:cs typeface="Times New Roman" pitchFamily="18" charset="0"/>
              </a:rPr>
              <a:t>(да)</a:t>
            </a:r>
            <a:r>
              <a:rPr lang="ru-RU">
                <a:latin typeface="Times New Roman" pitchFamily="18" charset="0"/>
                <a:ea typeface="Calibri" pitchFamily="34" charset="0"/>
                <a:cs typeface="Times New Roman" pitchFamily="18" charset="0"/>
              </a:rPr>
              <a:t> 8. Сохранение воздушной оболочки Земли объясняется притяжением земли и хаотическим движением молекул  </a:t>
            </a:r>
            <a:r>
              <a:rPr lang="ru-RU">
                <a:solidFill>
                  <a:srgbClr val="66FFFF"/>
                </a:solidFill>
                <a:latin typeface="Times New Roman" pitchFamily="18" charset="0"/>
                <a:ea typeface="Calibri" pitchFamily="34" charset="0"/>
                <a:cs typeface="Times New Roman" pitchFamily="18" charset="0"/>
              </a:rPr>
              <a:t>(да)</a:t>
            </a:r>
            <a:endParaRPr lang="ru-RU">
              <a:ea typeface="Calibri" pitchFamily="34" charset="0"/>
              <a:cs typeface="Times New Roman" pitchFamily="18" charset="0"/>
            </a:endParaRPr>
          </a:p>
          <a:p>
            <a:pPr eaLnBrk="0" hangingPunct="0"/>
            <a:endParaRPr lang="ru-RU">
              <a:solidFill>
                <a:srgbClr val="66FFFF"/>
              </a:solidFill>
              <a:latin typeface="Times New Roman" pitchFamily="18" charset="0"/>
              <a:ea typeface="Calibri" pitchFamily="34" charset="0"/>
              <a:cs typeface="Times New Roman" pitchFamily="18" charset="0"/>
            </a:endParaRPr>
          </a:p>
          <a:p>
            <a:pPr eaLnBrk="0" hangingPunct="0"/>
            <a:endParaRPr lang="ru-RU">
              <a:solidFill>
                <a:srgbClr val="66FFFF"/>
              </a:solidFill>
              <a:latin typeface="Times New Roman" pitchFamily="18" charset="0"/>
              <a:ea typeface="Calibri" pitchFamily="34" charset="0"/>
              <a:cs typeface="Times New Roman" pitchFamily="18" charset="0"/>
            </a:endParaRPr>
          </a:p>
          <a:p>
            <a:pPr eaLnBrk="0" hangingPunct="0"/>
            <a:endParaRPr lang="ru-RU">
              <a:solidFill>
                <a:srgbClr val="66FFFF"/>
              </a:solidFill>
              <a:ea typeface="Calibri" pitchFamily="34" charset="0"/>
              <a:cs typeface="Times New Roman" pitchFamily="18" charset="0"/>
            </a:endParaRPr>
          </a:p>
        </p:txBody>
      </p:sp>
      <p:sp>
        <p:nvSpPr>
          <p:cNvPr id="7203" name="Rectangle 2"/>
          <p:cNvSpPr>
            <a:spLocks noChangeArrowheads="1"/>
          </p:cNvSpPr>
          <p:nvPr/>
        </p:nvSpPr>
        <p:spPr bwMode="auto">
          <a:xfrm>
            <a:off x="4357688" y="0"/>
            <a:ext cx="5072062"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80" rIns="358662" anchor="ctr">
            <a:spAutoFit/>
          </a:bodyPr>
          <a:lstStyle/>
          <a:p>
            <a:r>
              <a:rPr lang="ru-RU" sz="2000">
                <a:latin typeface="Times New Roman" pitchFamily="18" charset="0"/>
                <a:ea typeface="Calibri" pitchFamily="34" charset="0"/>
                <a:cs typeface="Times New Roman" pitchFamily="18" charset="0"/>
              </a:rPr>
              <a:t>           </a:t>
            </a:r>
            <a:r>
              <a:rPr lang="ru-RU" sz="2000">
                <a:latin typeface="Bookman Old Style" pitchFamily="18" charset="0"/>
                <a:ea typeface="Calibri" pitchFamily="34" charset="0"/>
                <a:cs typeface="Times New Roman" pitchFamily="18" charset="0"/>
              </a:rPr>
              <a:t>ДИКТАНТ</a:t>
            </a:r>
            <a:endParaRPr lang="ru-RU" sz="2000">
              <a:latin typeface="Times New Roman" pitchFamily="18" charset="0"/>
              <a:ea typeface="Calibri" pitchFamily="34" charset="0"/>
              <a:cs typeface="Times New Roman" pitchFamily="18" charset="0"/>
            </a:endParaRPr>
          </a:p>
          <a:p>
            <a:r>
              <a:rPr lang="ru-RU" sz="2000">
                <a:latin typeface="Times New Roman" pitchFamily="18" charset="0"/>
                <a:ea typeface="Calibri" pitchFamily="34" charset="0"/>
                <a:cs typeface="Times New Roman" pitchFamily="18" charset="0"/>
              </a:rPr>
              <a:t>          </a:t>
            </a:r>
            <a:r>
              <a:rPr lang="ru-RU" sz="2400" b="1">
                <a:solidFill>
                  <a:srgbClr val="66FFFF"/>
                </a:solidFill>
                <a:latin typeface="Bookman Old Style" pitchFamily="18" charset="0"/>
                <a:ea typeface="Calibri" pitchFamily="34" charset="0"/>
                <a:cs typeface="Times New Roman" pitchFamily="18" charset="0"/>
              </a:rPr>
              <a:t>2 вариант</a:t>
            </a:r>
          </a:p>
          <a:p>
            <a:endParaRPr lang="ru-RU" sz="2400" b="1">
              <a:solidFill>
                <a:srgbClr val="66FFFF"/>
              </a:solidFill>
              <a:latin typeface="Bookman Old Style" pitchFamily="18" charset="0"/>
              <a:ea typeface="Calibri" pitchFamily="34" charset="0"/>
              <a:cs typeface="Times New Roman" pitchFamily="18" charset="0"/>
            </a:endParaRPr>
          </a:p>
          <a:p>
            <a:r>
              <a:rPr lang="ru-RU">
                <a:latin typeface="Times New Roman" pitchFamily="18" charset="0"/>
                <a:ea typeface="Calibri" pitchFamily="34" charset="0"/>
                <a:cs typeface="Times New Roman" pitchFamily="18" charset="0"/>
              </a:rPr>
              <a:t> 1. Воздух - это смесь газов, пыли и паров  </a:t>
            </a:r>
          </a:p>
          <a:p>
            <a:r>
              <a:rPr lang="ru-RU">
                <a:latin typeface="Times New Roman" pitchFamily="18" charset="0"/>
                <a:ea typeface="Calibri" pitchFamily="34" charset="0"/>
                <a:cs typeface="Times New Roman" pitchFamily="18" charset="0"/>
              </a:rPr>
              <a:t>  воды.  </a:t>
            </a:r>
            <a:r>
              <a:rPr lang="ru-RU">
                <a:solidFill>
                  <a:srgbClr val="66FFFF"/>
                </a:solidFill>
                <a:latin typeface="Times New Roman" pitchFamily="18" charset="0"/>
                <a:ea typeface="Calibri" pitchFamily="34" charset="0"/>
                <a:cs typeface="Times New Roman" pitchFamily="18" charset="0"/>
              </a:rPr>
              <a:t>(да) </a:t>
            </a:r>
            <a:r>
              <a:rPr lang="ru-RU">
                <a:latin typeface="Times New Roman" pitchFamily="18" charset="0"/>
                <a:ea typeface="Calibri" pitchFamily="34" charset="0"/>
                <a:cs typeface="Times New Roman" pitchFamily="18" charset="0"/>
              </a:rPr>
              <a:t>                                                               2. Атмосферное давление открыл ученик   </a:t>
            </a:r>
          </a:p>
          <a:p>
            <a:pPr eaLnBrk="0" hangingPunct="0"/>
            <a:r>
              <a:rPr lang="ru-RU">
                <a:latin typeface="Times New Roman" pitchFamily="18" charset="0"/>
                <a:ea typeface="Calibri" pitchFamily="34" charset="0"/>
                <a:cs typeface="Times New Roman" pitchFamily="18" charset="0"/>
              </a:rPr>
              <a:t>  Галилея Торричелли </a:t>
            </a:r>
            <a:r>
              <a:rPr lang="ru-RU">
                <a:solidFill>
                  <a:srgbClr val="66FFFF"/>
                </a:solidFill>
                <a:latin typeface="Times New Roman" pitchFamily="18" charset="0"/>
                <a:ea typeface="Calibri" pitchFamily="34" charset="0"/>
                <a:cs typeface="Times New Roman" pitchFamily="18" charset="0"/>
              </a:rPr>
              <a:t>( да)</a:t>
            </a:r>
          </a:p>
          <a:p>
            <a:pPr eaLnBrk="0" hangingPunct="0"/>
            <a:r>
              <a:rPr lang="ru-RU">
                <a:latin typeface="Times New Roman" pitchFamily="18" charset="0"/>
                <a:ea typeface="Calibri" pitchFamily="34" charset="0"/>
                <a:cs typeface="Times New Roman" pitchFamily="18" charset="0"/>
              </a:rPr>
              <a:t> 3. Можно ли повторить опыт Торричелли  </a:t>
            </a:r>
          </a:p>
          <a:p>
            <a:pPr eaLnBrk="0" hangingPunct="0"/>
            <a:r>
              <a:rPr lang="ru-RU">
                <a:latin typeface="Times New Roman" pitchFamily="18" charset="0"/>
                <a:ea typeface="Calibri" pitchFamily="34" charset="0"/>
                <a:cs typeface="Times New Roman" pitchFamily="18" charset="0"/>
              </a:rPr>
              <a:t>  на Луне? </a:t>
            </a:r>
            <a:r>
              <a:rPr lang="ru-RU">
                <a:solidFill>
                  <a:srgbClr val="66FFFF"/>
                </a:solidFill>
                <a:latin typeface="Times New Roman" pitchFamily="18" charset="0"/>
                <a:ea typeface="Calibri" pitchFamily="34" charset="0"/>
                <a:cs typeface="Times New Roman" pitchFamily="18" charset="0"/>
              </a:rPr>
              <a:t>(нет)</a:t>
            </a:r>
          </a:p>
          <a:p>
            <a:pPr eaLnBrk="0" hangingPunct="0"/>
            <a:r>
              <a:rPr lang="ru-RU">
                <a:latin typeface="Times New Roman" pitchFamily="18" charset="0"/>
                <a:ea typeface="Calibri" pitchFamily="34" charset="0"/>
                <a:cs typeface="Times New Roman" pitchFamily="18" charset="0"/>
              </a:rPr>
              <a:t> 4. Слова «атмосфера»,  «барометр»   в </a:t>
            </a:r>
          </a:p>
          <a:p>
            <a:pPr eaLnBrk="0" hangingPunct="0"/>
            <a:r>
              <a:rPr lang="ru-RU">
                <a:latin typeface="Times New Roman" pitchFamily="18" charset="0"/>
                <a:ea typeface="Calibri" pitchFamily="34" charset="0"/>
                <a:cs typeface="Times New Roman" pitchFamily="18" charset="0"/>
              </a:rPr>
              <a:t> науку ввел русский ученый                                 </a:t>
            </a:r>
          </a:p>
          <a:p>
            <a:pPr eaLnBrk="0" hangingPunct="0"/>
            <a:r>
              <a:rPr lang="ru-RU">
                <a:latin typeface="Times New Roman" pitchFamily="18" charset="0"/>
                <a:ea typeface="Calibri" pitchFamily="34" charset="0"/>
                <a:cs typeface="Times New Roman" pitchFamily="18" charset="0"/>
              </a:rPr>
              <a:t> М.В. Ломоносов.  </a:t>
            </a:r>
            <a:r>
              <a:rPr lang="ru-RU">
                <a:solidFill>
                  <a:srgbClr val="66FFFF"/>
                </a:solidFill>
                <a:latin typeface="Times New Roman" pitchFamily="18" charset="0"/>
                <a:ea typeface="Calibri" pitchFamily="34" charset="0"/>
                <a:cs typeface="Times New Roman" pitchFamily="18" charset="0"/>
              </a:rPr>
              <a:t>(да)</a:t>
            </a:r>
          </a:p>
          <a:p>
            <a:pPr eaLnBrk="0" hangingPunct="0"/>
            <a:r>
              <a:rPr lang="ru-RU">
                <a:latin typeface="Times New Roman" pitchFamily="18" charset="0"/>
                <a:ea typeface="Calibri" pitchFamily="34" charset="0"/>
                <a:cs typeface="Times New Roman" pitchFamily="18" charset="0"/>
              </a:rPr>
              <a:t> 5. Атмосфера состоит из двух условно  </a:t>
            </a:r>
          </a:p>
          <a:p>
            <a:pPr eaLnBrk="0" hangingPunct="0"/>
            <a:r>
              <a:rPr lang="ru-RU">
                <a:latin typeface="Times New Roman" pitchFamily="18" charset="0"/>
                <a:ea typeface="Calibri" pitchFamily="34" charset="0"/>
                <a:cs typeface="Times New Roman" pitchFamily="18" charset="0"/>
              </a:rPr>
              <a:t> разграниченных слоев  </a:t>
            </a:r>
            <a:r>
              <a:rPr lang="ru-RU">
                <a:solidFill>
                  <a:srgbClr val="66FFFF"/>
                </a:solidFill>
                <a:latin typeface="Times New Roman" pitchFamily="18" charset="0"/>
                <a:ea typeface="Calibri" pitchFamily="34" charset="0"/>
                <a:cs typeface="Times New Roman" pitchFamily="18" charset="0"/>
              </a:rPr>
              <a:t>(нет)</a:t>
            </a:r>
          </a:p>
          <a:p>
            <a:pPr eaLnBrk="0" hangingPunct="0"/>
            <a:r>
              <a:rPr lang="ru-RU">
                <a:latin typeface="Times New Roman" pitchFamily="18" charset="0"/>
                <a:ea typeface="Calibri" pitchFamily="34" charset="0"/>
                <a:cs typeface="Times New Roman" pitchFamily="18" charset="0"/>
              </a:rPr>
              <a:t> 6. Вес воздуха можно вычислить, зная               </a:t>
            </a:r>
          </a:p>
          <a:p>
            <a:pPr eaLnBrk="0" hangingPunct="0"/>
            <a:r>
              <a:rPr lang="ru-RU">
                <a:latin typeface="Times New Roman" pitchFamily="18" charset="0"/>
                <a:ea typeface="Calibri" pitchFamily="34" charset="0"/>
                <a:cs typeface="Times New Roman" pitchFamily="18" charset="0"/>
              </a:rPr>
              <a:t> его массу. </a:t>
            </a:r>
            <a:r>
              <a:rPr lang="ru-RU">
                <a:solidFill>
                  <a:srgbClr val="66FFFF"/>
                </a:solidFill>
                <a:latin typeface="Times New Roman" pitchFamily="18" charset="0"/>
                <a:ea typeface="Calibri" pitchFamily="34" charset="0"/>
                <a:cs typeface="Times New Roman" pitchFamily="18" charset="0"/>
              </a:rPr>
              <a:t>(да)</a:t>
            </a:r>
          </a:p>
          <a:p>
            <a:pPr eaLnBrk="0" hangingPunct="0"/>
            <a:r>
              <a:rPr lang="ru-RU">
                <a:latin typeface="Times New Roman" pitchFamily="18" charset="0"/>
                <a:ea typeface="Calibri" pitchFamily="34" charset="0"/>
                <a:cs typeface="Times New Roman" pitchFamily="18" charset="0"/>
              </a:rPr>
              <a:t> 7. Одинаково ли давление воздуха  в             двух одинаковых комнатах, одна из которых находится на первом этаже, а другая–на девятом ? </a:t>
            </a:r>
            <a:r>
              <a:rPr lang="ru-RU">
                <a:solidFill>
                  <a:srgbClr val="66FFFF"/>
                </a:solidFill>
                <a:latin typeface="Times New Roman" pitchFamily="18" charset="0"/>
                <a:ea typeface="Calibri" pitchFamily="34" charset="0"/>
                <a:cs typeface="Times New Roman" pitchFamily="18" charset="0"/>
              </a:rPr>
              <a:t>( нет)</a:t>
            </a:r>
          </a:p>
          <a:p>
            <a:pPr eaLnBrk="0" hangingPunct="0"/>
            <a:r>
              <a:rPr lang="ru-RU">
                <a:latin typeface="Times New Roman" pitchFamily="18" charset="0"/>
                <a:ea typeface="Calibri" pitchFamily="34" charset="0"/>
                <a:cs typeface="Times New Roman" pitchFamily="18" charset="0"/>
              </a:rPr>
              <a:t>8.  Молекулы легко могут покинуть  Землю. </a:t>
            </a:r>
            <a:r>
              <a:rPr lang="ru-RU">
                <a:solidFill>
                  <a:srgbClr val="66FFFF"/>
                </a:solidFill>
                <a:latin typeface="Times New Roman" pitchFamily="18" charset="0"/>
                <a:ea typeface="Calibri" pitchFamily="34" charset="0"/>
                <a:cs typeface="Times New Roman" pitchFamily="18" charset="0"/>
              </a:rPr>
              <a:t>( нет)</a:t>
            </a:r>
            <a:endParaRPr lang="ru-RU">
              <a:latin typeface="Times New Roman" pitchFamily="18" charset="0"/>
              <a:ea typeface="Calibri" pitchFamily="34" charset="0"/>
              <a:cs typeface="Times New Roman" pitchFamily="18" charset="0"/>
            </a:endParaRPr>
          </a:p>
          <a:p>
            <a:pPr eaLnBrk="0" hangingPunct="0"/>
            <a:endParaRPr lang="ru-RU">
              <a:solidFill>
                <a:srgbClr val="66FFFF"/>
              </a:solidFill>
              <a:latin typeface="Times New Roman" pitchFamily="18" charset="0"/>
              <a:ea typeface="Calibri" pitchFamily="34" charset="0"/>
              <a:cs typeface="Times New Roman" pitchFamily="18" charset="0"/>
            </a:endParaRPr>
          </a:p>
          <a:p>
            <a:pPr eaLnBrk="0" hangingPunct="0"/>
            <a:endParaRPr lang="ru-RU">
              <a:solidFill>
                <a:srgbClr val="66FFFF"/>
              </a:solidFill>
              <a:latin typeface="Times New Roman" pitchFamily="18" charset="0"/>
              <a:ea typeface="Calibri" pitchFamily="34" charset="0"/>
              <a:cs typeface="Times New Roman" pitchFamily="18" charset="0"/>
            </a:endParaRPr>
          </a:p>
          <a:p>
            <a:pPr eaLnBrk="0" hangingPunct="0"/>
            <a:r>
              <a:rPr lang="ru-RU">
                <a:latin typeface="Times New Roman" pitchFamily="18" charset="0"/>
                <a:ea typeface="Calibri" pitchFamily="34" charset="0"/>
                <a:cs typeface="Times New Roman" pitchFamily="18" charset="0"/>
              </a:rPr>
              <a:t/>
            </a:r>
            <a:br>
              <a:rPr lang="ru-RU">
                <a:latin typeface="Times New Roman" pitchFamily="18" charset="0"/>
                <a:ea typeface="Calibri" pitchFamily="34" charset="0"/>
                <a:cs typeface="Times New Roman" pitchFamily="18" charset="0"/>
              </a:rPr>
            </a:br>
            <a:endParaRPr lang="ru-RU">
              <a:latin typeface="Times New Roman" pitchFamily="18" charset="0"/>
              <a:ea typeface="Calibri" pitchFamily="34" charset="0"/>
              <a:cs typeface="Times New Roman" pitchFamily="18" charset="0"/>
            </a:endParaRPr>
          </a:p>
          <a:p>
            <a:pPr eaLnBrk="0" hangingPunct="0"/>
            <a:endParaRPr lang="ru-RU" sz="2000">
              <a:latin typeface="Times New Roman"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pPr>
              <a:defRPr/>
            </a:pPr>
            <a:fld id="{630594DF-69C8-4073-8321-5839AAC69ED8}" type="slidenum">
              <a:rPr lang="ru-RU"/>
              <a:pPr>
                <a:defRPr/>
              </a:pPr>
              <a:t>6</a:t>
            </a:fld>
            <a:endParaRPr lang="ru-RU"/>
          </a:p>
        </p:txBody>
      </p:sp>
      <p:sp>
        <p:nvSpPr>
          <p:cNvPr id="82945" name="Rectangle 1"/>
          <p:cNvSpPr>
            <a:spLocks noChangeArrowheads="1"/>
          </p:cNvSpPr>
          <p:nvPr/>
        </p:nvSpPr>
        <p:spPr bwMode="auto">
          <a:xfrm>
            <a:off x="214313" y="714375"/>
            <a:ext cx="87153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ru-RU" sz="2400" b="1">
              <a:solidFill>
                <a:srgbClr val="FFFF00"/>
              </a:solidFill>
              <a:latin typeface="Bookman Old Style" pitchFamily="18" charset="0"/>
              <a:ea typeface="Calibri" pitchFamily="34" charset="0"/>
              <a:cs typeface="Times New Roman" pitchFamily="18" charset="0"/>
            </a:endParaRPr>
          </a:p>
          <a:p>
            <a:pPr algn="ctr"/>
            <a:r>
              <a:rPr lang="ru-RU" sz="2600" b="1">
                <a:solidFill>
                  <a:srgbClr val="FFFF00"/>
                </a:solidFill>
                <a:latin typeface="Bookman Old Style" pitchFamily="18" charset="0"/>
                <a:ea typeface="Calibri" pitchFamily="34" charset="0"/>
                <a:cs typeface="Times New Roman" pitchFamily="18" charset="0"/>
              </a:rPr>
              <a:t>Найдите ошибки в следующих утверждениях.</a:t>
            </a:r>
          </a:p>
          <a:p>
            <a:pPr algn="ctr"/>
            <a:endParaRPr lang="ru-RU" b="1">
              <a:solidFill>
                <a:srgbClr val="FFC000"/>
              </a:solidFill>
              <a:latin typeface="Bookman Old Style" pitchFamily="18" charset="0"/>
              <a:ea typeface="Calibri" pitchFamily="34" charset="0"/>
              <a:cs typeface="Times New Roman" pitchFamily="18" charset="0"/>
            </a:endParaRPr>
          </a:p>
          <a:p>
            <a:pPr algn="ctr" eaLnBrk="0" hangingPunct="0"/>
            <a:r>
              <a:rPr lang="ru-RU" sz="2400">
                <a:solidFill>
                  <a:schemeClr val="bg1"/>
                </a:solidFill>
                <a:latin typeface="Bookman Old Style" pitchFamily="18" charset="0"/>
                <a:ea typeface="Calibri" pitchFamily="34" charset="0"/>
                <a:cs typeface="Times New Roman" pitchFamily="18" charset="0"/>
              </a:rPr>
              <a:t>1.  «Мы живем на дне огромного воздушного океана. Поднимаясь вверх, мы испытываем  все большее его давление».</a:t>
            </a:r>
          </a:p>
          <a:p>
            <a:pPr algn="ctr" eaLnBrk="0" hangingPunct="0"/>
            <a:endParaRPr lang="ru-RU" sz="2400">
              <a:solidFill>
                <a:schemeClr val="bg1"/>
              </a:solidFill>
              <a:latin typeface="Bookman Old Style" pitchFamily="18" charset="0"/>
              <a:ea typeface="Calibri" pitchFamily="34" charset="0"/>
              <a:cs typeface="Times New Roman" pitchFamily="18" charset="0"/>
            </a:endParaRPr>
          </a:p>
          <a:p>
            <a:pPr algn="ctr" eaLnBrk="0" hangingPunct="0"/>
            <a:r>
              <a:rPr lang="ru-RU" sz="2400">
                <a:solidFill>
                  <a:schemeClr val="bg1"/>
                </a:solidFill>
                <a:latin typeface="Bookman Old Style" pitchFamily="18" charset="0"/>
                <a:ea typeface="Calibri" pitchFamily="34" charset="0"/>
                <a:cs typeface="Times New Roman" pitchFamily="18" charset="0"/>
              </a:rPr>
              <a:t>2.  «Атмосфера это воздушная оболочка Земли, а воздух это прозрачная, не имеющая ни цвета, ни запаха, ни веса смесь газов».</a:t>
            </a:r>
          </a:p>
          <a:p>
            <a:pPr algn="ctr" eaLnBrk="0" hangingPunct="0"/>
            <a:endParaRPr lang="ru-RU" sz="2400">
              <a:solidFill>
                <a:schemeClr val="bg1"/>
              </a:solidFill>
              <a:latin typeface="Bookman Old Style" pitchFamily="18" charset="0"/>
              <a:ea typeface="Calibri" pitchFamily="34" charset="0"/>
              <a:cs typeface="Times New Roman" pitchFamily="18" charset="0"/>
            </a:endParaRPr>
          </a:p>
          <a:p>
            <a:pPr algn="ctr" eaLnBrk="0" hangingPunct="0"/>
            <a:r>
              <a:rPr lang="ru-RU" sz="2400">
                <a:solidFill>
                  <a:schemeClr val="bg1"/>
                </a:solidFill>
                <a:latin typeface="Bookman Old Style" pitchFamily="18" charset="0"/>
                <a:ea typeface="Calibri" pitchFamily="34" charset="0"/>
                <a:cs typeface="Times New Roman" pitchFamily="18" charset="0"/>
              </a:rPr>
              <a:t>3.  « Если атмосферное давление равно 760 мм рт ст., то это значит, что воздух оказывает такое же давление, какое производит вертикальный столб жидкости высотой 760 мм».</a:t>
            </a:r>
          </a:p>
          <a:p>
            <a:pPr algn="ctr" eaLnBrk="0" hangingPunct="0"/>
            <a:endParaRPr lang="ru-RU">
              <a:solidFill>
                <a:schemeClr val="bg1"/>
              </a:solidFill>
              <a:latin typeface="Bookman Old Style"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45">
                                            <p:txEl>
                                              <p:pRg st="1" end="1"/>
                                            </p:txEl>
                                          </p:spTgt>
                                        </p:tgtEl>
                                        <p:attrNameLst>
                                          <p:attrName>style.visibility</p:attrName>
                                        </p:attrNameLst>
                                      </p:cBhvr>
                                      <p:to>
                                        <p:strVal val="visible"/>
                                      </p:to>
                                    </p:set>
                                    <p:animEffect transition="in" filter="checkerboard(across)">
                                      <p:cBhvr>
                                        <p:cTn id="7" dur="2000"/>
                                        <p:tgtEl>
                                          <p:spTgt spid="82945">
                                            <p:txEl>
                                              <p:pRg st="1" end="1"/>
                                            </p:txEl>
                                          </p:spTgt>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82945">
                                            <p:txEl>
                                              <p:pRg st="3" end="3"/>
                                            </p:txEl>
                                          </p:spTgt>
                                        </p:tgtEl>
                                        <p:attrNameLst>
                                          <p:attrName>style.visibility</p:attrName>
                                        </p:attrNameLst>
                                      </p:cBhvr>
                                      <p:to>
                                        <p:strVal val="visible"/>
                                      </p:to>
                                    </p:set>
                                    <p:animEffect transition="in" filter="checkerboard(across)">
                                      <p:cBhvr>
                                        <p:cTn id="11" dur="2000"/>
                                        <p:tgtEl>
                                          <p:spTgt spid="82945">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82945">
                                            <p:txEl>
                                              <p:pRg st="5" end="5"/>
                                            </p:txEl>
                                          </p:spTgt>
                                        </p:tgtEl>
                                        <p:attrNameLst>
                                          <p:attrName>style.visibility</p:attrName>
                                        </p:attrNameLst>
                                      </p:cBhvr>
                                      <p:to>
                                        <p:strVal val="visible"/>
                                      </p:to>
                                    </p:set>
                                    <p:animEffect transition="in" filter="checkerboard(across)">
                                      <p:cBhvr>
                                        <p:cTn id="16" dur="2000"/>
                                        <p:tgtEl>
                                          <p:spTgt spid="82945">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82945">
                                            <p:txEl>
                                              <p:pRg st="7" end="7"/>
                                            </p:txEl>
                                          </p:spTgt>
                                        </p:tgtEl>
                                        <p:attrNameLst>
                                          <p:attrName>style.visibility</p:attrName>
                                        </p:attrNameLst>
                                      </p:cBhvr>
                                      <p:to>
                                        <p:strVal val="visible"/>
                                      </p:to>
                                    </p:set>
                                    <p:animEffect transition="in" filter="checkerboard(across)">
                                      <p:cBhvr>
                                        <p:cTn id="21" dur="500"/>
                                        <p:tgtEl>
                                          <p:spTgt spid="829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CC">
            <a:alpha val="79999"/>
          </a:srgbClr>
        </a:solidFill>
        <a:effectLst/>
      </p:bgPr>
    </p:bg>
    <p:spTree>
      <p:nvGrpSpPr>
        <p:cNvPr id="1" name=""/>
        <p:cNvGrpSpPr/>
        <p:nvPr/>
      </p:nvGrpSpPr>
      <p:grpSpPr>
        <a:xfrm>
          <a:off x="0" y="0"/>
          <a:ext cx="0" cy="0"/>
          <a:chOff x="0" y="0"/>
          <a:chExt cx="0" cy="0"/>
        </a:xfrm>
      </p:grpSpPr>
      <p:pic>
        <p:nvPicPr>
          <p:cNvPr id="8" name="Picture 6" descr="{2B5456AA-0021-4006-B403-F8A56EF2F6A7}"/>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14875" y="1571625"/>
            <a:ext cx="4214813" cy="5072063"/>
          </a:xfrm>
        </p:spPr>
      </p:pic>
      <p:pic>
        <p:nvPicPr>
          <p:cNvPr id="7" name="Содержимое 6" descr="http://class-fizika.narod.ru/7_class/7_davlatm/07.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8625" y="1500188"/>
            <a:ext cx="3571875" cy="5214937"/>
          </a:xfrm>
        </p:spPr>
      </p:pic>
      <p:sp>
        <p:nvSpPr>
          <p:cNvPr id="9" name="Прямоугольник 8"/>
          <p:cNvSpPr>
            <a:spLocks noChangeArrowheads="1"/>
          </p:cNvSpPr>
          <p:nvPr/>
        </p:nvSpPr>
        <p:spPr bwMode="auto">
          <a:xfrm>
            <a:off x="500063" y="357188"/>
            <a:ext cx="8429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200">
                <a:solidFill>
                  <a:schemeClr val="bg1"/>
                </a:solidFill>
                <a:latin typeface="Bookman Old Style" pitchFamily="18" charset="0"/>
              </a:rPr>
              <a:t>  Впервые атмосферное давление измерил итальянский учёный  Эванджелиста  Торричелли  в опыте, носящем его имя. Он же создал первый ртутный барометр.  </a:t>
            </a:r>
          </a:p>
          <a:p>
            <a:r>
              <a:rPr lang="ru-RU" sz="2200">
                <a:solidFill>
                  <a:schemeClr val="bg1"/>
                </a:solidFill>
                <a:latin typeface="Bookman Old Style" pitchFamily="18" charset="0"/>
              </a:rPr>
              <a:t>  Объясните этот опыт.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anim calcmode="lin" valueType="num">
                                      <p:cBhvr>
                                        <p:cTn id="23"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2000"/>
                                        <p:tgtEl>
                                          <p:spTgt spid="9">
                                            <p:txEl>
                                              <p:pRg st="1" end="1"/>
                                            </p:txEl>
                                          </p:spTgt>
                                        </p:tgtEl>
                                      </p:cBhvr>
                                    </p:animEffect>
                                    <p:anim calcmode="lin" valueType="num">
                                      <p:cBhvr>
                                        <p:cTn id="31" dur="2000" fill="hold"/>
                                        <p:tgtEl>
                                          <p:spTgt spid="9">
                                            <p:txEl>
                                              <p:pRg st="1" end="1"/>
                                            </p:txEl>
                                          </p:spTgt>
                                        </p:tgtEl>
                                        <p:attrNameLst>
                                          <p:attrName>style.rotation</p:attrName>
                                        </p:attrNameLst>
                                      </p:cBhvr>
                                      <p:tavLst>
                                        <p:tav tm="0">
                                          <p:val>
                                            <p:fltVal val="720"/>
                                          </p:val>
                                        </p:tav>
                                        <p:tav tm="100000">
                                          <p:val>
                                            <p:fltVal val="0"/>
                                          </p:val>
                                        </p:tav>
                                      </p:tavLst>
                                    </p:anim>
                                    <p:anim calcmode="lin" valueType="num">
                                      <p:cBhvr>
                                        <p:cTn id="32" dur="2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3" dur="2000" fill="hold"/>
                                        <p:tgtEl>
                                          <p:spTgt spid="9">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9C94F337-B522-49D7-BA21-322C71634425}" type="slidenum">
              <a:rPr lang="ru-RU"/>
              <a:pPr>
                <a:defRPr/>
              </a:pPr>
              <a:t>8</a:t>
            </a:fld>
            <a:endParaRPr lang="ru-RU"/>
          </a:p>
        </p:txBody>
      </p:sp>
      <p:sp>
        <p:nvSpPr>
          <p:cNvPr id="26628" name="Rectangle 4"/>
          <p:cNvSpPr>
            <a:spLocks noChangeArrowheads="1"/>
          </p:cNvSpPr>
          <p:nvPr/>
        </p:nvSpPr>
        <p:spPr bwMode="auto">
          <a:xfrm>
            <a:off x="357188" y="357188"/>
            <a:ext cx="8643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sz="2200">
                <a:solidFill>
                  <a:schemeClr val="bg1"/>
                </a:solidFill>
                <a:latin typeface="Bookman Old Style" pitchFamily="18" charset="0"/>
              </a:rPr>
              <a:t>   В 1654 году Отто Герике в городе Магдебурге, чтобы доказать существование атмосферного давления,            произвел  опыт.   Расскажите  этот опыт. </a:t>
            </a:r>
          </a:p>
        </p:txBody>
      </p:sp>
      <p:graphicFrame>
        <p:nvGraphicFramePr>
          <p:cNvPr id="26629" name="Object 2"/>
          <p:cNvGraphicFramePr>
            <a:graphicFrameLocks noChangeAspect="1"/>
          </p:cNvGraphicFramePr>
          <p:nvPr/>
        </p:nvGraphicFramePr>
        <p:xfrm>
          <a:off x="357188" y="1928813"/>
          <a:ext cx="8358187" cy="4714875"/>
        </p:xfrm>
        <a:graphic>
          <a:graphicData uri="http://schemas.openxmlformats.org/presentationml/2006/ole">
            <mc:AlternateContent xmlns:mc="http://schemas.openxmlformats.org/markup-compatibility/2006">
              <mc:Choice xmlns:v="urn:schemas-microsoft-com:vml" Requires="v">
                <p:oleObj spid="_x0000_s1030" r:id="rId3" imgW="14342857" imgH="7078063" progId="">
                  <p:embed/>
                </p:oleObj>
              </mc:Choice>
              <mc:Fallback>
                <p:oleObj r:id="rId3" imgW="14342857" imgH="707806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928813"/>
                        <a:ext cx="83581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p:cTn id="7" dur="500" fill="hold"/>
                                        <p:tgtEl>
                                          <p:spTgt spid="266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66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8">
                                            <p:txEl>
                                              <p:pRg st="0" end="0"/>
                                            </p:txEl>
                                          </p:spTgt>
                                        </p:tgtEl>
                                      </p:cBhvr>
                                    </p:animEffect>
                                  </p:childTnLst>
                                </p:cTn>
                              </p:par>
                            </p:childTnLst>
                          </p:cTn>
                        </p:par>
                        <p:par>
                          <p:cTn id="12" fill="hold" nodeType="afterGroup">
                            <p:stCondLst>
                              <p:cond delay="6250"/>
                            </p:stCondLst>
                            <p:childTnLst>
                              <p:par>
                                <p:cTn id="13" presetID="2" presetClass="entr" presetSubtype="4" fill="hold" nodeType="afterEffect">
                                  <p:stCondLst>
                                    <p:cond delay="0"/>
                                  </p:stCondLst>
                                  <p:childTnLst>
                                    <p:set>
                                      <p:cBhvr>
                                        <p:cTn id="14" dur="1" fill="hold">
                                          <p:stCondLst>
                                            <p:cond delay="0"/>
                                          </p:stCondLst>
                                        </p:cTn>
                                        <p:tgtEl>
                                          <p:spTgt spid="26629"/>
                                        </p:tgtEl>
                                        <p:attrNameLst>
                                          <p:attrName>style.visibility</p:attrName>
                                        </p:attrNameLst>
                                      </p:cBhvr>
                                      <p:to>
                                        <p:strVal val="visible"/>
                                      </p:to>
                                    </p:set>
                                    <p:anim calcmode="lin" valueType="num">
                                      <p:cBhvr additive="base">
                                        <p:cTn id="15" dur="500" fill="hold"/>
                                        <p:tgtEl>
                                          <p:spTgt spid="26629"/>
                                        </p:tgtEl>
                                        <p:attrNameLst>
                                          <p:attrName>ppt_x</p:attrName>
                                        </p:attrNameLst>
                                      </p:cBhvr>
                                      <p:tavLst>
                                        <p:tav tm="0">
                                          <p:val>
                                            <p:strVal val="#ppt_x"/>
                                          </p:val>
                                        </p:tav>
                                        <p:tav tm="100000">
                                          <p:val>
                                            <p:strVal val="#ppt_x"/>
                                          </p:val>
                                        </p:tav>
                                      </p:tavLst>
                                    </p:anim>
                                    <p:anim calcmode="lin" valueType="num">
                                      <p:cBhvr additive="base">
                                        <p:cTn id="16"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Содержимое 5" descr="{9A4BAE5C-EFAB-4BFB-8A8A-EA98E0CFEA40}.jpg"/>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85750" y="357188"/>
            <a:ext cx="4572000" cy="6143625"/>
          </a:xfrm>
        </p:spPr>
      </p:pic>
      <p:sp>
        <p:nvSpPr>
          <p:cNvPr id="4" name="Содержимое 3"/>
          <p:cNvSpPr>
            <a:spLocks noGrp="1"/>
          </p:cNvSpPr>
          <p:nvPr>
            <p:ph sz="half" idx="2"/>
          </p:nvPr>
        </p:nvSpPr>
        <p:spPr>
          <a:xfrm>
            <a:off x="4572000" y="428625"/>
            <a:ext cx="4572000" cy="6072188"/>
          </a:xfrm>
        </p:spPr>
        <p:txBody>
          <a:bodyPr rtlCol="0">
            <a:normAutofit lnSpcReduction="10000"/>
          </a:bodyPr>
          <a:lstStyle/>
          <a:p>
            <a:pPr eaLnBrk="1" fontAlgn="auto" hangingPunct="1">
              <a:spcAft>
                <a:spcPts val="0"/>
              </a:spcAft>
              <a:buFont typeface="Arial" pitchFamily="34" charset="0"/>
              <a:buChar char="•"/>
              <a:defRPr/>
            </a:pPr>
            <a:r>
              <a:rPr lang="ru-RU" sz="2400" b="1" dirty="0" smtClean="0">
                <a:solidFill>
                  <a:srgbClr val="00B0F0"/>
                </a:solidFill>
                <a:latin typeface="Georgia" pitchFamily="18" charset="0"/>
              </a:rPr>
              <a:t>Какой измерительный прибор вы видите на рисунке ? </a:t>
            </a:r>
          </a:p>
          <a:p>
            <a:pPr eaLnBrk="1" fontAlgn="auto" hangingPunct="1">
              <a:spcAft>
                <a:spcPts val="0"/>
              </a:spcAft>
              <a:buFont typeface="Arial" pitchFamily="34" charset="0"/>
              <a:buChar char="•"/>
              <a:defRPr/>
            </a:pPr>
            <a:r>
              <a:rPr lang="ru-RU" sz="2400" dirty="0" smtClean="0">
                <a:solidFill>
                  <a:schemeClr val="accent3">
                    <a:lumMod val="75000"/>
                  </a:schemeClr>
                </a:solidFill>
                <a:latin typeface="Bookman Old Style" pitchFamily="18" charset="0"/>
              </a:rPr>
              <a:t>( барометр-анероид)</a:t>
            </a:r>
            <a:endParaRPr lang="ru-RU" sz="1600" dirty="0" smtClean="0">
              <a:solidFill>
                <a:schemeClr val="accent3">
                  <a:lumMod val="75000"/>
                </a:schemeClr>
              </a:solidFill>
              <a:latin typeface="Bookman Old Style" pitchFamily="18" charset="0"/>
            </a:endParaRPr>
          </a:p>
          <a:p>
            <a:pPr eaLnBrk="1" fontAlgn="auto" hangingPunct="1">
              <a:spcAft>
                <a:spcPts val="0"/>
              </a:spcAft>
              <a:buFont typeface="Arial" pitchFamily="34" charset="0"/>
              <a:buChar char="•"/>
              <a:defRPr/>
            </a:pPr>
            <a:endParaRPr lang="ru-RU" sz="1400" dirty="0" smtClean="0">
              <a:solidFill>
                <a:srgbClr val="00B0F0"/>
              </a:solidFill>
              <a:latin typeface="Bookman Old Style" pitchFamily="18" charset="0"/>
            </a:endParaRPr>
          </a:p>
          <a:p>
            <a:pPr eaLnBrk="1" fontAlgn="auto" hangingPunct="1">
              <a:spcAft>
                <a:spcPts val="0"/>
              </a:spcAft>
              <a:buFont typeface="Arial" pitchFamily="34" charset="0"/>
              <a:buChar char="•"/>
              <a:defRPr/>
            </a:pPr>
            <a:endParaRPr lang="ru-RU" sz="1400" dirty="0" smtClean="0">
              <a:solidFill>
                <a:srgbClr val="00B0F0"/>
              </a:solidFill>
              <a:latin typeface="Bookman Old Style" pitchFamily="18" charset="0"/>
            </a:endParaRPr>
          </a:p>
          <a:p>
            <a:pPr eaLnBrk="1" fontAlgn="auto" hangingPunct="1">
              <a:spcAft>
                <a:spcPts val="0"/>
              </a:spcAft>
              <a:buFont typeface="Arial" pitchFamily="34" charset="0"/>
              <a:buChar char="•"/>
              <a:defRPr/>
            </a:pPr>
            <a:r>
              <a:rPr lang="ru-RU" sz="2400" b="1" dirty="0" smtClean="0">
                <a:solidFill>
                  <a:srgbClr val="00B0F0"/>
                </a:solidFill>
                <a:latin typeface="Georgia" pitchFamily="18" charset="0"/>
              </a:rPr>
              <a:t>Какую физическую величину можно измерять этим прибором?</a:t>
            </a:r>
          </a:p>
          <a:p>
            <a:pPr eaLnBrk="1" fontAlgn="auto" hangingPunct="1">
              <a:spcAft>
                <a:spcPts val="0"/>
              </a:spcAft>
              <a:buFont typeface="Arial" pitchFamily="34" charset="0"/>
              <a:buChar char="•"/>
              <a:defRPr/>
            </a:pPr>
            <a:r>
              <a:rPr lang="ru-RU" sz="2400" dirty="0" smtClean="0">
                <a:solidFill>
                  <a:schemeClr val="accent3">
                    <a:lumMod val="75000"/>
                  </a:schemeClr>
                </a:solidFill>
                <a:latin typeface="Bookman Old Style" pitchFamily="18" charset="0"/>
              </a:rPr>
              <a:t>( атмосферное давление)</a:t>
            </a:r>
          </a:p>
          <a:p>
            <a:pPr eaLnBrk="1" fontAlgn="auto" hangingPunct="1">
              <a:spcAft>
                <a:spcPts val="0"/>
              </a:spcAft>
              <a:buFont typeface="Arial" pitchFamily="34" charset="0"/>
              <a:buChar char="•"/>
              <a:defRPr/>
            </a:pPr>
            <a:endParaRPr lang="ru-RU" sz="1400" dirty="0" smtClean="0">
              <a:solidFill>
                <a:schemeClr val="accent3">
                  <a:lumMod val="75000"/>
                </a:schemeClr>
              </a:solidFill>
              <a:latin typeface="Bookman Old Style" pitchFamily="18" charset="0"/>
            </a:endParaRPr>
          </a:p>
          <a:p>
            <a:pPr eaLnBrk="1" fontAlgn="auto" hangingPunct="1">
              <a:spcAft>
                <a:spcPts val="0"/>
              </a:spcAft>
              <a:buFont typeface="Arial" pitchFamily="34" charset="0"/>
              <a:buChar char="•"/>
              <a:defRPr/>
            </a:pPr>
            <a:endParaRPr lang="ru-RU" sz="1400" dirty="0" smtClean="0">
              <a:solidFill>
                <a:schemeClr val="accent3">
                  <a:lumMod val="75000"/>
                </a:schemeClr>
              </a:solidFill>
              <a:latin typeface="Bookman Old Style" pitchFamily="18" charset="0"/>
            </a:endParaRPr>
          </a:p>
          <a:p>
            <a:pPr eaLnBrk="1" fontAlgn="auto" hangingPunct="1">
              <a:spcAft>
                <a:spcPts val="0"/>
              </a:spcAft>
              <a:buFont typeface="Arial" pitchFamily="34" charset="0"/>
              <a:buChar char="•"/>
              <a:defRPr/>
            </a:pPr>
            <a:r>
              <a:rPr lang="ru-RU" sz="2400" b="1" dirty="0" smtClean="0">
                <a:solidFill>
                  <a:srgbClr val="00B0F0"/>
                </a:solidFill>
                <a:latin typeface="Georgia" pitchFamily="18" charset="0"/>
              </a:rPr>
              <a:t>Как называется прибор, для измерения давления больше или меньше атмосферного?</a:t>
            </a:r>
          </a:p>
          <a:p>
            <a:pPr eaLnBrk="1" fontAlgn="auto" hangingPunct="1">
              <a:spcAft>
                <a:spcPts val="0"/>
              </a:spcAft>
              <a:buFont typeface="Arial" pitchFamily="34" charset="0"/>
              <a:buChar char="•"/>
              <a:defRPr/>
            </a:pPr>
            <a:r>
              <a:rPr lang="ru-RU" sz="2400" dirty="0" smtClean="0">
                <a:solidFill>
                  <a:schemeClr val="accent3">
                    <a:lumMod val="75000"/>
                  </a:schemeClr>
                </a:solidFill>
                <a:latin typeface="Bookman Old Style" pitchFamily="18" charset="0"/>
              </a:rPr>
              <a:t>( манометр)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nodeType="clickEffect">
                                  <p:stCondLst>
                                    <p:cond delay="0"/>
                                  </p:stCondLst>
                                  <p:iterate type="lt">
                                    <p:tmPct val="0"/>
                                  </p:iterate>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anim calcmode="lin" valueType="num">
                                      <p:cBhvr>
                                        <p:cTn id="21"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par>
                          <p:cTn id="24" fill="hold" nodeType="afterGroup">
                            <p:stCondLst>
                              <p:cond delay="2000"/>
                            </p:stCondLst>
                            <p:childTnLst>
                              <p:par>
                                <p:cTn id="25" presetID="35"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anim calcmode="lin" valueType="num">
                                      <p:cBhvr>
                                        <p:cTn id="28" dur="2000" fill="hold"/>
                                        <p:tgtEl>
                                          <p:spTgt spid="4">
                                            <p:txEl>
                                              <p:pRg st="4" end="4"/>
                                            </p:txEl>
                                          </p:spTgt>
                                        </p:tgtEl>
                                        <p:attrNameLst>
                                          <p:attrName>style.rotation</p:attrName>
                                        </p:attrNameLst>
                                      </p:cBhvr>
                                      <p:tavLst>
                                        <p:tav tm="0">
                                          <p:val>
                                            <p:fltVal val="720"/>
                                          </p:val>
                                        </p:tav>
                                        <p:tav tm="100000">
                                          <p:val>
                                            <p:fltVal val="0"/>
                                          </p:val>
                                        </p:tav>
                                      </p:tavLst>
                                    </p:anim>
                                    <p:anim calcmode="lin" valueType="num">
                                      <p:cBhvr>
                                        <p:cTn id="29"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0" dur="2000" fill="hold"/>
                                        <p:tgtEl>
                                          <p:spTgt spid="4">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heel(4)">
                                      <p:cBhvr>
                                        <p:cTn id="35" dur="2000"/>
                                        <p:tgtEl>
                                          <p:spTgt spid="4">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wheel(4)">
                                      <p:cBhvr>
                                        <p:cTn id="40" dur="2000"/>
                                        <p:tgtEl>
                                          <p:spTgt spid="4">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wheel(4)">
                                      <p:cBhvr>
                                        <p:cTn id="45"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2036</Words>
  <Application>Microsoft Office PowerPoint</Application>
  <PresentationFormat>Экран (4:3)</PresentationFormat>
  <Paragraphs>258</Paragraphs>
  <Slides>33</Slides>
  <Notes>8</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0</vt:i4>
      </vt:variant>
      <vt:variant>
        <vt:lpstr>Заголовки слайдов</vt:lpstr>
      </vt:variant>
      <vt:variant>
        <vt:i4>33</vt:i4>
      </vt:variant>
    </vt:vector>
  </HeadingPairs>
  <TitlesOfParts>
    <vt:vector size="42" baseType="lpstr">
      <vt:lpstr>Arial</vt:lpstr>
      <vt:lpstr>Calibri</vt:lpstr>
      <vt:lpstr>Bookman Old Style</vt:lpstr>
      <vt:lpstr>Times New Roman</vt:lpstr>
      <vt:lpstr>Georgia</vt:lpstr>
      <vt:lpstr>Book Antiqua</vt:lpstr>
      <vt:lpstr>宋体</vt:lpstr>
      <vt:lpstr>Cambria Math</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Принцип работы этих приборов основан на действии атмосферного давления.                       Объясните как?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ПЕРЕНОСИТ ЧЕЛОВЕК РАЗЛИЧНУЮ ВЫСОТУ НАД УРОВНЕМ МОРЯ ? </vt:lpstr>
      <vt:lpstr> Первый летчик космонавт Юрий Гагарин, облетевший вокруг Земли на космическом корабле «Восток», рассказывал, что с высоты полета корабля атмосфера нашей планеты окутывает поверхность Земли бледно-голубым ореолом, который постепенно темнеет, становясь бирюзовым, синим, фиолетовым и затем переходит в черный цвет. Это различие в цвете обусловлено тем, что воздушная оболочка в слоях различается по плотности, составу и температуре. </vt:lpstr>
      <vt:lpstr>Презентация PowerPoint</vt:lpstr>
      <vt:lpstr>Презентация PowerPoint</vt:lpstr>
      <vt:lpstr>Атмосферное давление в живой природе. </vt:lpstr>
      <vt:lpstr>Презентация PowerPoint</vt:lpstr>
      <vt:lpstr>Презентация PowerPoint</vt:lpstr>
      <vt:lpstr>Презентация PowerPoint</vt:lpstr>
      <vt:lpstr>Презентация PowerPoint</vt:lpstr>
    </vt:vector>
  </TitlesOfParts>
  <Company>Тиникаева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 ρgh</dc:title>
  <dc:creator>Диана</dc:creator>
  <cp:lastModifiedBy>User</cp:lastModifiedBy>
  <cp:revision>104</cp:revision>
  <dcterms:created xsi:type="dcterms:W3CDTF">2011-03-16T16:57:41Z</dcterms:created>
  <dcterms:modified xsi:type="dcterms:W3CDTF">2014-01-07T07:30:04Z</dcterms:modified>
</cp:coreProperties>
</file>