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256" r:id="rId2"/>
    <p:sldId id="276" r:id="rId3"/>
    <p:sldId id="268" r:id="rId4"/>
    <p:sldId id="284" r:id="rId5"/>
    <p:sldId id="279" r:id="rId6"/>
    <p:sldId id="265" r:id="rId7"/>
    <p:sldId id="273" r:id="rId8"/>
    <p:sldId id="278" r:id="rId9"/>
    <p:sldId id="258" r:id="rId10"/>
    <p:sldId id="271" r:id="rId11"/>
    <p:sldId id="277" r:id="rId12"/>
    <p:sldId id="266" r:id="rId13"/>
    <p:sldId id="272" r:id="rId14"/>
    <p:sldId id="269" r:id="rId15"/>
    <p:sldId id="282" r:id="rId16"/>
    <p:sldId id="283" r:id="rId17"/>
    <p:sldId id="27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FF"/>
    <a:srgbClr val="3399FF"/>
    <a:srgbClr val="FF6600"/>
    <a:srgbClr val="99CCFF"/>
    <a:srgbClr val="CC0099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C05FF59-BAE4-4864-B06B-7EBA0F24E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3B167-2ED1-453F-9533-416866846D9B}" type="slidenum">
              <a:rPr lang="ru-RU" smtClean="0">
                <a:latin typeface="Times New Roman" pitchFamily="18" charset="0"/>
              </a:rPr>
              <a:pPr eaLnBrk="1" hangingPunct="1"/>
              <a:t>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На звёздочки подключены триггеры.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2B9E47-079D-4473-9EC7-ACD5015F1C44}" type="slidenum">
              <a:rPr lang="ru-RU" smtClean="0">
                <a:latin typeface="Times New Roman" pitchFamily="18" charset="0"/>
              </a:rPr>
              <a:pPr eaLnBrk="1" hangingPunct="1"/>
              <a:t>10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На лепестки подключены триггеры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C704F-44DA-4428-92C8-49E0F57CD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5597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FC78-7D8D-4694-9A7C-8F319D107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2135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98A04-D1D6-4A51-80FE-11B2E4E8A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7332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F0B0-3381-4928-AAFD-2FE6A528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1016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FCBB-2155-4B46-B0A0-F67A6CC5E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61883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2BAC-5E8A-4B75-8C4E-625561129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9925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C126F-34F8-47F3-A702-7A549BB95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5424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28D61-C6A9-4A2C-AB49-CDE8841A7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1748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38ED-A367-45A7-AC21-FDAB73536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1066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7FB6-86A8-4AB4-B53F-4F6F7350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5603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9A24-0A75-4668-91FE-4EA2A049D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5007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CB9A41-2382-41ED-B517-784989319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embl_shk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0"/>
            <a:ext cx="3238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8"/>
          <p:cNvSpPr>
            <a:spLocks noChangeArrowheads="1"/>
          </p:cNvSpPr>
          <p:nvPr userDrawn="1"/>
        </p:nvSpPr>
        <p:spPr bwMode="auto">
          <a:xfrm>
            <a:off x="0" y="6570663"/>
            <a:ext cx="9144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Лазарева Лидия Андреевна,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 учитель начальных классов,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Рижская основная школа «ПАРДАУГАВА»,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Рига, 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900">
                <a:solidFill>
                  <a:schemeClr val="bg1"/>
                </a:solidFill>
                <a:latin typeface="Times New Roman" pitchFamily="18" charset="0"/>
              </a:rPr>
              <a:t>2009</a:t>
            </a:r>
            <a:r>
              <a:rPr lang="en-US" sz="900">
                <a:solidFill>
                  <a:schemeClr val="bg1"/>
                </a:solidFill>
                <a:latin typeface="Times New Roman" pitchFamily="18" charset="0"/>
              </a:rPr>
              <a:t>,  e-mail: lazareva@pdps.lv</a:t>
            </a:r>
            <a:endParaRPr lang="ru-RU" sz="90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90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0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72009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СОСТАВ СЛОВА</a:t>
            </a:r>
          </a:p>
        </p:txBody>
      </p:sp>
      <p:pic>
        <p:nvPicPr>
          <p:cNvPr id="2051" name="Picture 8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3352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 rot="-4212216">
            <a:off x="3059906" y="4701382"/>
            <a:ext cx="2071687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по-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 rot="4232875">
            <a:off x="3979069" y="4645819"/>
            <a:ext cx="2144712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из-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 rot="1614235">
            <a:off x="4814888" y="4125913"/>
            <a:ext cx="2136775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про-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003800" y="3284538"/>
            <a:ext cx="2130425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до-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 rot="-2784591">
            <a:off x="4387056" y="2331244"/>
            <a:ext cx="2338388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об-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 rot="5400000">
            <a:off x="3353594" y="2037557"/>
            <a:ext cx="2147887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вы-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 rot="2574388">
            <a:off x="2262188" y="2393950"/>
            <a:ext cx="2239962" cy="609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раз-</a:t>
            </a: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 rot="250226">
            <a:off x="1905000" y="3379788"/>
            <a:ext cx="2247900" cy="5365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под-</a:t>
            </a: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 rot="-1363593">
            <a:off x="2051050" y="4149725"/>
            <a:ext cx="2203450" cy="6127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на-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894138" y="3187700"/>
            <a:ext cx="1284287" cy="11826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уч</a:t>
            </a:r>
          </a:p>
        </p:txBody>
      </p:sp>
      <p:sp>
        <p:nvSpPr>
          <p:cNvPr id="31758" name="AutoShape 14"/>
          <p:cNvSpPr>
            <a:spLocks noChangeArrowheads="1"/>
          </p:cNvSpPr>
          <p:nvPr/>
        </p:nvSpPr>
        <p:spPr bwMode="auto">
          <a:xfrm>
            <a:off x="682625" y="836613"/>
            <a:ext cx="1873250" cy="533400"/>
          </a:xfrm>
          <a:prstGeom prst="wedgeRoundRectCallout">
            <a:avLst>
              <a:gd name="adj1" fmla="val 53051"/>
              <a:gd name="adj2" fmla="val 14166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разучивание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82625" y="2349500"/>
            <a:ext cx="1916113" cy="533400"/>
          </a:xfrm>
          <a:prstGeom prst="wedgeRoundRectCallout">
            <a:avLst>
              <a:gd name="adj1" fmla="val 35583"/>
              <a:gd name="adj2" fmla="val 12202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подучить</a:t>
            </a:r>
          </a:p>
        </p:txBody>
      </p:sp>
      <p:sp>
        <p:nvSpPr>
          <p:cNvPr id="31760" name="AutoShape 16"/>
          <p:cNvSpPr>
            <a:spLocks noChangeArrowheads="1"/>
          </p:cNvSpPr>
          <p:nvPr/>
        </p:nvSpPr>
        <p:spPr bwMode="auto">
          <a:xfrm>
            <a:off x="682625" y="3887788"/>
            <a:ext cx="1849438" cy="533400"/>
          </a:xfrm>
          <a:prstGeom prst="wedgeRoundRectCallout">
            <a:avLst>
              <a:gd name="adj1" fmla="val 27681"/>
              <a:gd name="adj2" fmla="val 866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научивший</a:t>
            </a:r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3348038" y="476250"/>
            <a:ext cx="1930400" cy="533400"/>
          </a:xfrm>
          <a:prstGeom prst="wedgeRoundRectCallout">
            <a:avLst>
              <a:gd name="adj1" fmla="val 9620"/>
              <a:gd name="adj2" fmla="val 9196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выучить</a:t>
            </a:r>
          </a:p>
        </p:txBody>
      </p:sp>
      <p:sp>
        <p:nvSpPr>
          <p:cNvPr id="31762" name="AutoShape 18"/>
          <p:cNvSpPr>
            <a:spLocks noChangeArrowheads="1"/>
          </p:cNvSpPr>
          <p:nvPr/>
        </p:nvSpPr>
        <p:spPr bwMode="auto">
          <a:xfrm>
            <a:off x="6156325" y="825500"/>
            <a:ext cx="1871663" cy="533400"/>
          </a:xfrm>
          <a:prstGeom prst="wedgeRoundRectCallout">
            <a:avLst>
              <a:gd name="adj1" fmla="val -41435"/>
              <a:gd name="adj2" fmla="val 12202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обучение</a:t>
            </a:r>
          </a:p>
        </p:txBody>
      </p:sp>
      <p:sp>
        <p:nvSpPr>
          <p:cNvPr id="31763" name="AutoShape 19"/>
          <p:cNvSpPr>
            <a:spLocks noChangeArrowheads="1"/>
          </p:cNvSpPr>
          <p:nvPr/>
        </p:nvSpPr>
        <p:spPr bwMode="auto">
          <a:xfrm>
            <a:off x="6443663" y="2420938"/>
            <a:ext cx="1800225" cy="533400"/>
          </a:xfrm>
          <a:prstGeom prst="wedgeRoundRectCallout">
            <a:avLst>
              <a:gd name="adj1" fmla="val -36065"/>
              <a:gd name="adj2" fmla="val 11131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доучить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6948488" y="4005263"/>
            <a:ext cx="1657350" cy="533400"/>
          </a:xfrm>
          <a:prstGeom prst="wedgeRoundRectCallout">
            <a:avLst>
              <a:gd name="adj1" fmla="val -53162"/>
              <a:gd name="adj2" fmla="val 10595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проучить</a:t>
            </a:r>
          </a:p>
        </p:txBody>
      </p:sp>
      <p:sp>
        <p:nvSpPr>
          <p:cNvPr id="31765" name="AutoShape 21"/>
          <p:cNvSpPr>
            <a:spLocks noChangeArrowheads="1"/>
          </p:cNvSpPr>
          <p:nvPr/>
        </p:nvSpPr>
        <p:spPr bwMode="auto">
          <a:xfrm>
            <a:off x="5940425" y="5949950"/>
            <a:ext cx="1727200" cy="533400"/>
          </a:xfrm>
          <a:prstGeom prst="wedgeRoundRectCallout">
            <a:avLst>
              <a:gd name="adj1" fmla="val -76838"/>
              <a:gd name="adj2" fmla="val -2101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изучать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1690688" y="5949950"/>
            <a:ext cx="1655762" cy="533400"/>
          </a:xfrm>
          <a:prstGeom prst="wedgeRoundRectCallout">
            <a:avLst>
              <a:gd name="adj1" fmla="val 71667"/>
              <a:gd name="adj2" fmla="val -22113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latin typeface="Times New Roman" pitchFamily="18" charset="0"/>
              </a:rPr>
              <a:t>поучать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  <p:bldP spid="31751" grpId="0" animBg="1"/>
      <p:bldP spid="31753" grpId="0" animBg="1"/>
      <p:bldP spid="31758" grpId="0" animBg="1"/>
      <p:bldP spid="31759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31765" grpId="0" animBg="1"/>
      <p:bldP spid="317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Лучшие места\672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803751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Rot="1" noChangeArrowheads="1"/>
          </p:cNvSpPr>
          <p:nvPr/>
        </p:nvSpPr>
        <p:spPr bwMode="auto">
          <a:xfrm>
            <a:off x="323850" y="3716338"/>
            <a:ext cx="851058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ПОСАДКА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11863" y="3140075"/>
            <a:ext cx="792162" cy="647700"/>
            <a:chOff x="748" y="799"/>
            <a:chExt cx="499" cy="408"/>
          </a:xfrm>
        </p:grpSpPr>
        <p:sp>
          <p:nvSpPr>
            <p:cNvPr id="13321" name="Line 8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4213" y="692150"/>
            <a:ext cx="1657350" cy="863600"/>
            <a:chOff x="748" y="799"/>
            <a:chExt cx="499" cy="408"/>
          </a:xfrm>
        </p:grpSpPr>
        <p:sp>
          <p:nvSpPr>
            <p:cNvPr id="13319" name="Line 13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Line 14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5" name="WordArt 15"/>
          <p:cNvSpPr>
            <a:spLocks noChangeArrowheads="1" noChangeShapeType="1" noTextEdit="1"/>
          </p:cNvSpPr>
          <p:nvPr/>
        </p:nvSpPr>
        <p:spPr bwMode="auto">
          <a:xfrm>
            <a:off x="900113" y="1773238"/>
            <a:ext cx="7200900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СУФФИКС</a:t>
            </a:r>
          </a:p>
        </p:txBody>
      </p:sp>
      <p:pic>
        <p:nvPicPr>
          <p:cNvPr id="13318" name="Picture 16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425"/>
            <a:ext cx="10906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loud"/>
          <p:cNvSpPr>
            <a:spLocks noChangeAspect="1" noEditPoints="1" noChangeArrowheads="1"/>
          </p:cNvSpPr>
          <p:nvPr/>
        </p:nvSpPr>
        <p:spPr bwMode="auto">
          <a:xfrm>
            <a:off x="1187450" y="1557338"/>
            <a:ext cx="2208213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   сова</a:t>
            </a:r>
          </a:p>
        </p:txBody>
      </p:sp>
      <p:sp>
        <p:nvSpPr>
          <p:cNvPr id="32772" name="Cloud"/>
          <p:cNvSpPr>
            <a:spLocks noChangeAspect="1" noEditPoints="1" noChangeArrowheads="1"/>
          </p:cNvSpPr>
          <p:nvPr/>
        </p:nvSpPr>
        <p:spPr bwMode="auto">
          <a:xfrm>
            <a:off x="1835150" y="620713"/>
            <a:ext cx="2081213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 гнездо</a:t>
            </a:r>
          </a:p>
        </p:txBody>
      </p:sp>
      <p:sp>
        <p:nvSpPr>
          <p:cNvPr id="32773" name="Cloud"/>
          <p:cNvSpPr>
            <a:spLocks noChangeAspect="1" noEditPoints="1" noChangeArrowheads="1"/>
          </p:cNvSpPr>
          <p:nvPr/>
        </p:nvSpPr>
        <p:spPr bwMode="auto">
          <a:xfrm>
            <a:off x="6410325" y="1447800"/>
            <a:ext cx="1514475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ышк</a:t>
            </a:r>
          </a:p>
        </p:txBody>
      </p:sp>
      <p:sp>
        <p:nvSpPr>
          <p:cNvPr id="32774" name="Cloud"/>
          <p:cNvSpPr>
            <a:spLocks noChangeAspect="1" noEditPoints="1" noChangeArrowheads="1"/>
          </p:cNvSpPr>
          <p:nvPr/>
        </p:nvSpPr>
        <p:spPr bwMode="auto">
          <a:xfrm>
            <a:off x="1042988" y="2492375"/>
            <a:ext cx="2144712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 ветер</a:t>
            </a:r>
          </a:p>
        </p:txBody>
      </p:sp>
      <p:sp>
        <p:nvSpPr>
          <p:cNvPr id="32775" name="Cloud"/>
          <p:cNvSpPr>
            <a:spLocks noChangeAspect="1" noEditPoints="1" noChangeArrowheads="1"/>
          </p:cNvSpPr>
          <p:nvPr/>
        </p:nvSpPr>
        <p:spPr bwMode="auto">
          <a:xfrm>
            <a:off x="900113" y="3500438"/>
            <a:ext cx="2081212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берёза</a:t>
            </a:r>
          </a:p>
        </p:txBody>
      </p:sp>
      <p:sp>
        <p:nvSpPr>
          <p:cNvPr id="32776" name="Cloud"/>
          <p:cNvSpPr>
            <a:spLocks noChangeAspect="1" noEditPoints="1" noChangeArrowheads="1"/>
          </p:cNvSpPr>
          <p:nvPr/>
        </p:nvSpPr>
        <p:spPr bwMode="auto">
          <a:xfrm>
            <a:off x="971550" y="4365625"/>
            <a:ext cx="1703388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 коза</a:t>
            </a:r>
          </a:p>
        </p:txBody>
      </p:sp>
      <p:sp>
        <p:nvSpPr>
          <p:cNvPr id="32777" name="Cloud"/>
          <p:cNvSpPr>
            <a:spLocks noChangeAspect="1" noEditPoints="1" noChangeArrowheads="1"/>
          </p:cNvSpPr>
          <p:nvPr/>
        </p:nvSpPr>
        <p:spPr bwMode="auto">
          <a:xfrm>
            <a:off x="1547813" y="5300663"/>
            <a:ext cx="1955800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 мост</a:t>
            </a:r>
          </a:p>
        </p:txBody>
      </p:sp>
      <p:sp>
        <p:nvSpPr>
          <p:cNvPr id="32778" name="Cloud"/>
          <p:cNvSpPr>
            <a:spLocks noChangeAspect="1" noEditPoints="1" noChangeArrowheads="1"/>
          </p:cNvSpPr>
          <p:nvPr/>
        </p:nvSpPr>
        <p:spPr bwMode="auto">
          <a:xfrm>
            <a:off x="5867400" y="549275"/>
            <a:ext cx="1514475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ёнок</a:t>
            </a:r>
          </a:p>
        </p:txBody>
      </p:sp>
      <p:sp>
        <p:nvSpPr>
          <p:cNvPr id="32779" name="Cloud"/>
          <p:cNvSpPr>
            <a:spLocks noChangeAspect="1" noEditPoints="1" noChangeArrowheads="1"/>
          </p:cNvSpPr>
          <p:nvPr/>
        </p:nvSpPr>
        <p:spPr bwMode="auto">
          <a:xfrm>
            <a:off x="6877050" y="2420938"/>
            <a:ext cx="1198563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  к</a:t>
            </a:r>
          </a:p>
        </p:txBody>
      </p:sp>
      <p:sp>
        <p:nvSpPr>
          <p:cNvPr id="32780" name="Cloud"/>
          <p:cNvSpPr>
            <a:spLocks noChangeAspect="1" noEditPoints="1" noChangeArrowheads="1"/>
          </p:cNvSpPr>
          <p:nvPr/>
        </p:nvSpPr>
        <p:spPr bwMode="auto">
          <a:xfrm>
            <a:off x="6877050" y="3429000"/>
            <a:ext cx="1262063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 ок</a:t>
            </a:r>
          </a:p>
        </p:txBody>
      </p:sp>
      <p:sp>
        <p:nvSpPr>
          <p:cNvPr id="32781" name="Cloud"/>
          <p:cNvSpPr>
            <a:spLocks noChangeAspect="1" noEditPoints="1" noChangeArrowheads="1"/>
          </p:cNvSpPr>
          <p:nvPr/>
        </p:nvSpPr>
        <p:spPr bwMode="auto">
          <a:xfrm>
            <a:off x="6877050" y="4437063"/>
            <a:ext cx="1198563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 ик</a:t>
            </a:r>
          </a:p>
        </p:txBody>
      </p:sp>
      <p:sp>
        <p:nvSpPr>
          <p:cNvPr id="32782" name="Cloud"/>
          <p:cNvSpPr>
            <a:spLocks noChangeAspect="1" noEditPoints="1" noChangeArrowheads="1"/>
          </p:cNvSpPr>
          <p:nvPr/>
        </p:nvSpPr>
        <p:spPr bwMode="auto">
          <a:xfrm>
            <a:off x="6227763" y="5300663"/>
            <a:ext cx="1198562" cy="6667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 очк</a:t>
            </a: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4067175" y="1052513"/>
            <a:ext cx="2270125" cy="63817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V="1">
            <a:off x="3563938" y="1052513"/>
            <a:ext cx="2303462" cy="6477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3276600" y="2997200"/>
            <a:ext cx="3455988" cy="792163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3132138" y="2781300"/>
            <a:ext cx="3671887" cy="103505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2771775" y="4797425"/>
            <a:ext cx="3313113" cy="719138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V="1">
            <a:off x="3635375" y="4868863"/>
            <a:ext cx="3024188" cy="576262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Rot="1" noChangeArrowheads="1"/>
          </p:cNvSpPr>
          <p:nvPr/>
        </p:nvSpPr>
        <p:spPr bwMode="auto">
          <a:xfrm>
            <a:off x="395288" y="1196975"/>
            <a:ext cx="85105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ПОСАДКА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6948488" y="1341438"/>
            <a:ext cx="936625" cy="11525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83300" y="620713"/>
            <a:ext cx="792163" cy="647700"/>
            <a:chOff x="748" y="799"/>
            <a:chExt cx="499" cy="408"/>
          </a:xfrm>
        </p:grpSpPr>
        <p:sp>
          <p:nvSpPr>
            <p:cNvPr id="15377" name="Line 9"/>
            <p:cNvSpPr>
              <a:spLocks noChangeShapeType="1"/>
            </p:cNvSpPr>
            <p:nvPr/>
          </p:nvSpPr>
          <p:spPr bwMode="auto">
            <a:xfrm flipH="1">
              <a:off x="748" y="799"/>
              <a:ext cx="272" cy="408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10"/>
            <p:cNvSpPr>
              <a:spLocks noChangeShapeType="1"/>
            </p:cNvSpPr>
            <p:nvPr/>
          </p:nvSpPr>
          <p:spPr bwMode="auto">
            <a:xfrm>
              <a:off x="1020" y="799"/>
              <a:ext cx="227" cy="408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547813" y="1125538"/>
            <a:ext cx="1944687" cy="431800"/>
            <a:chOff x="1247" y="1752"/>
            <a:chExt cx="999" cy="272"/>
          </a:xfrm>
        </p:grpSpPr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V="1">
              <a:off x="1247" y="1752"/>
              <a:ext cx="998" cy="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14"/>
            <p:cNvSpPr>
              <a:spLocks noChangeShapeType="1"/>
            </p:cNvSpPr>
            <p:nvPr/>
          </p:nvSpPr>
          <p:spPr bwMode="auto">
            <a:xfrm>
              <a:off x="2245" y="1752"/>
              <a:ext cx="1" cy="272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692275" y="2420938"/>
            <a:ext cx="5113338" cy="361950"/>
            <a:chOff x="1020" y="1117"/>
            <a:chExt cx="3221" cy="319"/>
          </a:xfrm>
        </p:grpSpPr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>
              <a:off x="1020" y="1436"/>
              <a:ext cx="322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8"/>
            <p:cNvSpPr>
              <a:spLocks noChangeShapeType="1"/>
            </p:cNvSpPr>
            <p:nvPr/>
          </p:nvSpPr>
          <p:spPr bwMode="auto">
            <a:xfrm flipV="1">
              <a:off x="4241" y="1117"/>
              <a:ext cx="0" cy="31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Line 19"/>
            <p:cNvSpPr>
              <a:spLocks noChangeShapeType="1"/>
            </p:cNvSpPr>
            <p:nvPr/>
          </p:nvSpPr>
          <p:spPr bwMode="auto">
            <a:xfrm flipV="1">
              <a:off x="1020" y="1117"/>
              <a:ext cx="0" cy="31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635375" y="981075"/>
            <a:ext cx="2303463" cy="360363"/>
            <a:chOff x="2608" y="3430"/>
            <a:chExt cx="1678" cy="454"/>
          </a:xfrm>
        </p:grpSpPr>
        <p:sp>
          <p:nvSpPr>
            <p:cNvPr id="15370" name="Arc 21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1" name="Arc 22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00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2700338" y="3573463"/>
            <a:ext cx="3457575" cy="3009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3300"/>
                </a:solidFill>
                <a:latin typeface="Book Antiqua" pitchFamily="18" charset="0"/>
              </a:rPr>
              <a:t>1. ОСНОВА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FF00"/>
                </a:solidFill>
                <a:latin typeface="Book Antiqua" pitchFamily="18" charset="0"/>
              </a:rPr>
              <a:t>2. ОКОНЧАНИЕ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33CC33"/>
                </a:solidFill>
                <a:latin typeface="Book Antiqua" pitchFamily="18" charset="0"/>
              </a:rPr>
              <a:t>3. КОРЕНЬ</a:t>
            </a:r>
            <a:r>
              <a:rPr lang="ru-RU" sz="2800" b="1" smtClean="0">
                <a:latin typeface="Book Antiqua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C0099"/>
                </a:solidFill>
                <a:latin typeface="Book Antiqua" pitchFamily="18" charset="0"/>
              </a:rPr>
              <a:t>4. ПРИСТАВКА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99CCFF"/>
                </a:solidFill>
                <a:latin typeface="Book Antiqua" pitchFamily="18" charset="0"/>
              </a:rPr>
              <a:t>5. СУФФИКС</a:t>
            </a:r>
          </a:p>
        </p:txBody>
      </p:sp>
      <p:pic>
        <p:nvPicPr>
          <p:cNvPr id="15369" name="Picture 26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724400"/>
            <a:ext cx="10906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6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Кроссворд</a:t>
            </a:r>
          </a:p>
        </p:txBody>
      </p:sp>
      <p:graphicFrame>
        <p:nvGraphicFramePr>
          <p:cNvPr id="142727" name="Group 391"/>
          <p:cNvGraphicFramePr>
            <a:graphicFrameLocks noGrp="1"/>
          </p:cNvGraphicFramePr>
          <p:nvPr>
            <p:ph idx="1"/>
          </p:nvPr>
        </p:nvGraphicFramePr>
        <p:xfrm>
          <a:off x="228600" y="285750"/>
          <a:ext cx="8686800" cy="6419850"/>
        </p:xfrm>
        <a:graphic>
          <a:graphicData uri="http://schemas.openxmlformats.org/drawingml/2006/table">
            <a:tbl>
              <a:tblPr/>
              <a:tblGrid>
                <a:gridCol w="620713"/>
                <a:gridCol w="620712"/>
                <a:gridCol w="620713"/>
                <a:gridCol w="619125"/>
                <a:gridCol w="620712"/>
                <a:gridCol w="620713"/>
                <a:gridCol w="620712"/>
                <a:gridCol w="620713"/>
                <a:gridCol w="620712"/>
                <a:gridCol w="620713"/>
                <a:gridCol w="619125"/>
                <a:gridCol w="620712"/>
                <a:gridCol w="620713"/>
                <a:gridCol w="620712"/>
              </a:tblGrid>
              <a:tr h="71331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17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33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33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Проверь себя</a:t>
            </a:r>
          </a:p>
        </p:txBody>
      </p:sp>
      <p:graphicFrame>
        <p:nvGraphicFramePr>
          <p:cNvPr id="175287" name="Group 183"/>
          <p:cNvGraphicFramePr>
            <a:graphicFrameLocks noGrp="1"/>
          </p:cNvGraphicFramePr>
          <p:nvPr>
            <p:ph idx="1"/>
          </p:nvPr>
        </p:nvGraphicFramePr>
        <p:xfrm>
          <a:off x="457200" y="357188"/>
          <a:ext cx="8686800" cy="6215062"/>
        </p:xfrm>
        <a:graphic>
          <a:graphicData uri="http://schemas.openxmlformats.org/drawingml/2006/table">
            <a:tbl>
              <a:tblPr/>
              <a:tblGrid>
                <a:gridCol w="620713"/>
                <a:gridCol w="620712"/>
                <a:gridCol w="620713"/>
                <a:gridCol w="619125"/>
                <a:gridCol w="620712"/>
                <a:gridCol w="620713"/>
                <a:gridCol w="620712"/>
                <a:gridCol w="620713"/>
                <a:gridCol w="620712"/>
                <a:gridCol w="620713"/>
                <a:gridCol w="619125"/>
                <a:gridCol w="620712"/>
                <a:gridCol w="620713"/>
                <a:gridCol w="620712"/>
              </a:tblGrid>
              <a:tr h="690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м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в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ы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7B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е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ь 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A5047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7416800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СПАСИБО!</a:t>
            </a:r>
          </a:p>
        </p:txBody>
      </p:sp>
      <p:pic>
        <p:nvPicPr>
          <p:cNvPr id="18435" name="Picture 6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00213"/>
            <a:ext cx="3352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Лучшие места\Закат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82600"/>
            <a:ext cx="7929562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Rot="1" noChangeArrowheads="1"/>
          </p:cNvSpPr>
          <p:nvPr/>
        </p:nvSpPr>
        <p:spPr bwMode="auto">
          <a:xfrm>
            <a:off x="179388" y="3213100"/>
            <a:ext cx="85105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ПОСАДКА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31913" y="4437063"/>
            <a:ext cx="5256212" cy="361950"/>
            <a:chOff x="930" y="2568"/>
            <a:chExt cx="3311" cy="228"/>
          </a:xfrm>
        </p:grpSpPr>
        <p:sp>
          <p:nvSpPr>
            <p:cNvPr id="4105" name="Line 6"/>
            <p:cNvSpPr>
              <a:spLocks noChangeShapeType="1"/>
            </p:cNvSpPr>
            <p:nvPr/>
          </p:nvSpPr>
          <p:spPr bwMode="auto">
            <a:xfrm>
              <a:off x="930" y="2796"/>
              <a:ext cx="3311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Line 7"/>
            <p:cNvSpPr>
              <a:spLocks noChangeShapeType="1"/>
            </p:cNvSpPr>
            <p:nvPr/>
          </p:nvSpPr>
          <p:spPr bwMode="auto">
            <a:xfrm flipV="1">
              <a:off x="4241" y="2568"/>
              <a:ext cx="0" cy="22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Line 9"/>
            <p:cNvSpPr>
              <a:spLocks noChangeShapeType="1"/>
            </p:cNvSpPr>
            <p:nvPr/>
          </p:nvSpPr>
          <p:spPr bwMode="auto">
            <a:xfrm flipV="1">
              <a:off x="930" y="2568"/>
              <a:ext cx="0" cy="22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732588" y="3429000"/>
            <a:ext cx="936625" cy="11525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635375" y="2276475"/>
            <a:ext cx="577850" cy="1079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6443663" y="2276475"/>
            <a:ext cx="649287" cy="10080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9" name="WordArt 17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7058025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ОСНОВА И ОКОНЧАНИЕ</a:t>
            </a:r>
          </a:p>
        </p:txBody>
      </p:sp>
      <p:pic>
        <p:nvPicPr>
          <p:cNvPr id="4104" name="Picture 18" descr="nezn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10906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6" grpId="0" animBg="1"/>
      <p:bldP spid="23567" grpId="0" animBg="1"/>
      <p:bldP spid="235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Выделить основу и окончание.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3399"/>
                </a:solidFill>
              </a:rPr>
              <a:t>КНИГИ                     ПРАЗДНИКИ</a:t>
            </a:r>
          </a:p>
          <a:p>
            <a:r>
              <a:rPr lang="ru-RU" sz="3600" b="1" smtClean="0">
                <a:solidFill>
                  <a:srgbClr val="FF3399"/>
                </a:solidFill>
              </a:rPr>
              <a:t>ДОРОГА                  ЦВЕТИ</a:t>
            </a:r>
          </a:p>
          <a:p>
            <a:r>
              <a:rPr lang="ru-RU" sz="3600" b="1" smtClean="0">
                <a:solidFill>
                  <a:srgbClr val="FF3399"/>
                </a:solidFill>
              </a:rPr>
              <a:t>ДЕВОЧКА                ТАРЕЛКА</a:t>
            </a:r>
          </a:p>
          <a:p>
            <a:r>
              <a:rPr lang="ru-RU" sz="3600" b="1" smtClean="0">
                <a:solidFill>
                  <a:srgbClr val="FF3399"/>
                </a:solidFill>
              </a:rPr>
              <a:t>БЛИНЫ                     КАРТИНА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7" name="Picture 3" descr="E:\Лучшие места\nat_2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14313"/>
            <a:ext cx="8572500" cy="64293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Rot="1" noChangeArrowheads="1"/>
          </p:cNvSpPr>
          <p:nvPr/>
        </p:nvSpPr>
        <p:spPr bwMode="auto">
          <a:xfrm>
            <a:off x="395288" y="3429000"/>
            <a:ext cx="85105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ПОСАДКА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35375" y="3213100"/>
            <a:ext cx="2303463" cy="360363"/>
            <a:chOff x="2608" y="3430"/>
            <a:chExt cx="1678" cy="454"/>
          </a:xfrm>
        </p:grpSpPr>
        <p:sp>
          <p:nvSpPr>
            <p:cNvPr id="7177" name="Arc 10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Arc 11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27088" y="836613"/>
            <a:ext cx="2087562" cy="360362"/>
            <a:chOff x="2608" y="3430"/>
            <a:chExt cx="1678" cy="454"/>
          </a:xfrm>
        </p:grpSpPr>
        <p:sp>
          <p:nvSpPr>
            <p:cNvPr id="7175" name="Arc 14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6" name="Arc 15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472" name="WordArt 16"/>
          <p:cNvSpPr>
            <a:spLocks noChangeArrowheads="1" noChangeShapeType="1" noTextEdit="1"/>
          </p:cNvSpPr>
          <p:nvPr/>
        </p:nvSpPr>
        <p:spPr bwMode="auto">
          <a:xfrm>
            <a:off x="900113" y="1628775"/>
            <a:ext cx="7345362" cy="649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КОРЕНЬ</a:t>
            </a:r>
          </a:p>
        </p:txBody>
      </p:sp>
      <p:pic>
        <p:nvPicPr>
          <p:cNvPr id="7174" name="Picture 18" descr="nezn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10906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3276600" y="549275"/>
            <a:ext cx="2520950" cy="223202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latin typeface="Times New Roman" pitchFamily="18" charset="0"/>
              </a:rPr>
              <a:t>космос</a:t>
            </a: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4932363" y="3141663"/>
            <a:ext cx="3455987" cy="287972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latin typeface="Times New Roman" pitchFamily="18" charset="0"/>
              </a:rPr>
              <a:t>космонавт</a:t>
            </a:r>
          </a:p>
        </p:txBody>
      </p:sp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684213" y="3141663"/>
            <a:ext cx="4175125" cy="287972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latin typeface="Times New Roman" pitchFamily="18" charset="0"/>
              </a:rPr>
              <a:t>космический</a:t>
            </a:r>
          </a:p>
        </p:txBody>
      </p:sp>
      <p:sp>
        <p:nvSpPr>
          <p:cNvPr id="33814" name="AutoShape 22"/>
          <p:cNvSpPr>
            <a:spLocks noChangeArrowheads="1"/>
          </p:cNvSpPr>
          <p:nvPr/>
        </p:nvSpPr>
        <p:spPr bwMode="auto">
          <a:xfrm>
            <a:off x="684213" y="908050"/>
            <a:ext cx="2592387" cy="21590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latin typeface="Times New Roman" pitchFamily="18" charset="0"/>
              </a:rPr>
              <a:t>ракета</a:t>
            </a: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>
            <a:off x="5867400" y="908050"/>
            <a:ext cx="2520950" cy="2087563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>
                <a:latin typeface="Times New Roman" pitchFamily="18" charset="0"/>
              </a:rPr>
              <a:t>звёзды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140200" y="1484313"/>
            <a:ext cx="576263" cy="215900"/>
            <a:chOff x="2608" y="3430"/>
            <a:chExt cx="1678" cy="454"/>
          </a:xfrm>
        </p:grpSpPr>
        <p:sp>
          <p:nvSpPr>
            <p:cNvPr id="8206" name="Arc 29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7" name="Arc 30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979613" y="4437063"/>
            <a:ext cx="576262" cy="215900"/>
            <a:chOff x="2608" y="3430"/>
            <a:chExt cx="1678" cy="454"/>
          </a:xfrm>
        </p:grpSpPr>
        <p:sp>
          <p:nvSpPr>
            <p:cNvPr id="8204" name="Arc 32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Arc 33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011863" y="4437063"/>
            <a:ext cx="576262" cy="215900"/>
            <a:chOff x="2608" y="3430"/>
            <a:chExt cx="1678" cy="454"/>
          </a:xfrm>
        </p:grpSpPr>
        <p:sp>
          <p:nvSpPr>
            <p:cNvPr id="8202" name="Arc 35"/>
            <p:cNvSpPr>
              <a:spLocks/>
            </p:cNvSpPr>
            <p:nvPr/>
          </p:nvSpPr>
          <p:spPr bwMode="auto">
            <a:xfrm>
              <a:off x="3424" y="3430"/>
              <a:ext cx="862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3" name="Arc 36"/>
            <p:cNvSpPr>
              <a:spLocks/>
            </p:cNvSpPr>
            <p:nvPr/>
          </p:nvSpPr>
          <p:spPr bwMode="auto">
            <a:xfrm flipH="1">
              <a:off x="2608" y="3430"/>
              <a:ext cx="816" cy="4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5"/>
                  </p:tgtEl>
                </p:cond>
              </p:nextCondLst>
            </p:seq>
          </p:childTnLst>
        </p:cTn>
      </p:par>
    </p:tnLst>
    <p:bldLst>
      <p:bldP spid="33811" grpId="0" animBg="1"/>
      <p:bldP spid="33812" grpId="0" animBg="1"/>
      <p:bldP spid="33813" grpId="0" animBg="1"/>
      <p:bldP spid="33814" grpId="0" animBg="1"/>
      <p:bldP spid="338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водопады\f_159622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84296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4213" y="836613"/>
            <a:ext cx="1871662" cy="504825"/>
            <a:chOff x="295" y="300"/>
            <a:chExt cx="1179" cy="318"/>
          </a:xfrm>
        </p:grpSpPr>
        <p:sp>
          <p:nvSpPr>
            <p:cNvPr id="10249" name="Line 7"/>
            <p:cNvSpPr>
              <a:spLocks noChangeShapeType="1"/>
            </p:cNvSpPr>
            <p:nvPr/>
          </p:nvSpPr>
          <p:spPr bwMode="auto">
            <a:xfrm flipV="1">
              <a:off x="295" y="300"/>
              <a:ext cx="1179" cy="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>
              <a:off x="1474" y="300"/>
              <a:ext cx="0" cy="318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3" name="Rectangle 13"/>
          <p:cNvSpPr>
            <a:spLocks noRot="1" noChangeArrowheads="1"/>
          </p:cNvSpPr>
          <p:nvPr/>
        </p:nvSpPr>
        <p:spPr bwMode="auto">
          <a:xfrm>
            <a:off x="323850" y="2852738"/>
            <a:ext cx="851058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9600" b="1">
                <a:latin typeface="Times New Roman" pitchFamily="18" charset="0"/>
              </a:rPr>
              <a:t>ПОСАДКА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76375" y="2781300"/>
            <a:ext cx="1873250" cy="431800"/>
            <a:chOff x="930" y="1752"/>
            <a:chExt cx="1180" cy="272"/>
          </a:xfrm>
        </p:grpSpPr>
        <p:sp>
          <p:nvSpPr>
            <p:cNvPr id="10247" name="Line 15"/>
            <p:cNvSpPr>
              <a:spLocks noChangeShapeType="1"/>
            </p:cNvSpPr>
            <p:nvPr/>
          </p:nvSpPr>
          <p:spPr bwMode="auto">
            <a:xfrm flipV="1">
              <a:off x="930" y="1752"/>
              <a:ext cx="1179" cy="0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Line 16"/>
            <p:cNvSpPr>
              <a:spLocks noChangeShapeType="1"/>
            </p:cNvSpPr>
            <p:nvPr/>
          </p:nvSpPr>
          <p:spPr bwMode="auto">
            <a:xfrm>
              <a:off x="2109" y="1752"/>
              <a:ext cx="1" cy="272"/>
            </a:xfrm>
            <a:prstGeom prst="line">
              <a:avLst/>
            </a:prstGeom>
            <a:noFill/>
            <a:ln w="762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>
            <a:off x="900113" y="1557338"/>
            <a:ext cx="7416800" cy="649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ПРИСТАВКА</a:t>
            </a:r>
          </a:p>
        </p:txBody>
      </p:sp>
      <p:pic>
        <p:nvPicPr>
          <p:cNvPr id="10246" name="Picture 24" descr="nezn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24400"/>
            <a:ext cx="10906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149</Words>
  <Application>Microsoft Office PowerPoint</Application>
  <PresentationFormat>Экран (4:3)</PresentationFormat>
  <Paragraphs>141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Book Antiqua</vt:lpstr>
      <vt:lpstr>Wingdings</vt:lpstr>
      <vt:lpstr>Default Design</vt:lpstr>
      <vt:lpstr>Презентация PowerPoint</vt:lpstr>
      <vt:lpstr>Презентация PowerPoint</vt:lpstr>
      <vt:lpstr>Презентация PowerPoint</vt:lpstr>
      <vt:lpstr>Выделить основу и окончание.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Кроссворд</vt:lpstr>
      <vt:lpstr>Проверь себя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Sostav slova</dc:title>
  <dc:creator>L. Lazareva</dc:creator>
  <cp:lastModifiedBy>User</cp:lastModifiedBy>
  <cp:revision>27</cp:revision>
  <dcterms:created xsi:type="dcterms:W3CDTF">1601-01-01T00:00:00Z</dcterms:created>
  <dcterms:modified xsi:type="dcterms:W3CDTF">2014-01-07T07:30:41Z</dcterms:modified>
</cp:coreProperties>
</file>